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3" r:id="rId6"/>
    <p:sldId id="258" r:id="rId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3" autoAdjust="0"/>
    <p:restoredTop sz="94660"/>
  </p:normalViewPr>
  <p:slideViewPr>
    <p:cSldViewPr snapToGrid="0">
      <p:cViewPr varScale="1">
        <p:scale>
          <a:sx n="96" d="100"/>
          <a:sy n="96" d="100"/>
        </p:scale>
        <p:origin x="30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02B59-65BB-EC30-2495-E5AEEAE0ED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36DE047-9B29-F9D0-BE1D-07A6FD597D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898340E1-BE9C-4B5D-F5C5-3F3DBB6ECAB0}"/>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1F14C60A-8B8C-CAF5-6A9D-1F9E3D97D52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DFC0CA5-2E73-90F6-44FA-CD1BD2B79C98}"/>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2894461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4FF39-F394-2F7C-68B1-4612798D2DB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8F5319F-6AD3-01F3-5C2B-83859B0BCF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14D16F3-8700-95F0-800B-68736BACBD94}"/>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428F8A94-89D1-07B9-0A59-98F7DAD9BE9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8DE0894-3BA1-0EE0-1C16-A5601B4DD32D}"/>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741355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7CE5-FA8A-CFF1-89FF-E7D249D7EC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64AF0BF9-A9ED-4B76-0622-AE896A746C9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7592B5-D85C-460D-E682-87CBEA8EDF96}"/>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D1816E74-8161-26D9-E2F7-69B53C6282E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2BDFFCA-FDE9-1D8F-B970-191C9E7B7235}"/>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51592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0925A-E9D9-3BE8-4FB9-63E2940B8C7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B3A9E798-A538-CC60-FCD0-F7702EF467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59D81CF1-8A38-ECD9-5277-7AFF27FD7F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D6C152F4-46E2-7F64-8D8D-5280F3657B80}"/>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6" name="Footer Placeholder 5">
            <a:extLst>
              <a:ext uri="{FF2B5EF4-FFF2-40B4-BE49-F238E27FC236}">
                <a16:creationId xmlns:a16="http://schemas.microsoft.com/office/drawing/2014/main" id="{9255DFFF-939D-4412-7139-0265C509E40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3AECC45-BCE5-6E71-E08B-357D6CC93F1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166710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BD029-9271-45B6-3D9E-3C0B4AC93DDC}"/>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888BE53D-3705-2CCB-3DE8-BDA088E36E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E29084-E44B-3A13-4589-2F7B4631D8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4D354CA8-84D0-672B-BB4C-322BC21429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87391B-E422-F69D-FFF7-972A4F612C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42B30504-331A-399F-3CC2-084B33CBAC8B}"/>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8" name="Footer Placeholder 7">
            <a:extLst>
              <a:ext uri="{FF2B5EF4-FFF2-40B4-BE49-F238E27FC236}">
                <a16:creationId xmlns:a16="http://schemas.microsoft.com/office/drawing/2014/main" id="{CBAD1380-AF9F-0A5B-2BD5-4AF283F6E13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7F17D29E-CC0D-47A5-CE49-10A659A9713C}"/>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90256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4C42-A490-33FC-3DA7-DB2F527BCD62}"/>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CA69429-4C2C-74FF-DBD4-D0DECC3E6914}"/>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4" name="Footer Placeholder 3">
            <a:extLst>
              <a:ext uri="{FF2B5EF4-FFF2-40B4-BE49-F238E27FC236}">
                <a16:creationId xmlns:a16="http://schemas.microsoft.com/office/drawing/2014/main" id="{D2682D8A-FA88-A72A-9C09-4EB9172F7B4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07788ECE-936B-85B4-E42C-D08E5A09C860}"/>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780383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D9D6D0-346E-3674-30F1-94F85BF48CB6}"/>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3" name="Footer Placeholder 2">
            <a:extLst>
              <a:ext uri="{FF2B5EF4-FFF2-40B4-BE49-F238E27FC236}">
                <a16:creationId xmlns:a16="http://schemas.microsoft.com/office/drawing/2014/main" id="{7C21A2BB-8C85-D670-C88D-4F3EFF79B066}"/>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E864108E-1BEC-146E-573C-3BEF5A72A9F9}"/>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793802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D19CC-8029-652F-8CB8-4393BC4861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725E9F5-3345-5D75-337D-D9ECF1AFDA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7902D05-86AF-4050-2BB7-8160B1239E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2AE70D-D78C-64C1-689D-5818F367105D}"/>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6" name="Footer Placeholder 5">
            <a:extLst>
              <a:ext uri="{FF2B5EF4-FFF2-40B4-BE49-F238E27FC236}">
                <a16:creationId xmlns:a16="http://schemas.microsoft.com/office/drawing/2014/main" id="{0D8BFD40-699D-0E23-1B2B-1E1C1030EE1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5AA341D-50FB-F600-BD5A-E446BFF55E0E}"/>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5229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F296E-ACDC-6F7D-030E-308B319FE0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7077ABE5-86A3-6A3B-042F-90D77D3E8E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361AB74C-88D4-BC32-B613-84EE2CA833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D96BF4-74A9-35A2-3C19-B573B1C01FBA}"/>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6" name="Footer Placeholder 5">
            <a:extLst>
              <a:ext uri="{FF2B5EF4-FFF2-40B4-BE49-F238E27FC236}">
                <a16:creationId xmlns:a16="http://schemas.microsoft.com/office/drawing/2014/main" id="{55201F55-B5AA-BA84-7010-43E2826DD91F}"/>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7C9BE87-DCEF-C28D-CCF8-F5A4FB42FDD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3160915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4CC84-BACF-8FC9-2A66-9703CD0A7B5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A715CB85-D289-CC8C-16A8-A329DD53BE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850C145-F78E-BF3B-71A7-A0B2924628D6}"/>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14CD5DBE-C5C4-0742-2BF3-ECCEDB35D20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DE3508D-1B93-D6AE-619C-B06195133A9F}"/>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52380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B7DC72-0566-5DC8-CBCD-8768973589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F9EBF3A-8135-1328-AD2C-B912D388A9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1010FBC-630A-2922-CB68-1A7258721D5A}"/>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CCEA817A-2EFB-938C-96F4-785FE9F9643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F4ECF4C-9A6F-222F-FCA7-9F743E2E405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3676781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06EC68-E776-69E0-AC58-8573F63961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E1A23A1-21D3-64EE-3D94-35374166F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3135712-EF6D-05B2-93E1-B174E5F0F4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59B604A2-D3AD-F0D5-A26B-EE268EE910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B6423A76-DB53-6179-8616-6E20C77075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CE4DC79-29E1-4084-96D1-34E17EF5BC6E}" type="slidenum">
              <a:rPr lang="en-AU" smtClean="0"/>
              <a:t>‹#›</a:t>
            </a:fld>
            <a:endParaRPr lang="en-AU"/>
          </a:p>
        </p:txBody>
      </p:sp>
    </p:spTree>
    <p:extLst>
      <p:ext uri="{BB962C8B-B14F-4D97-AF65-F5344CB8AC3E}">
        <p14:creationId xmlns:p14="http://schemas.microsoft.com/office/powerpoint/2010/main" val="1997028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commonslibrary.org/australian-aboriginal-workers-strike-for-fair-wages-and-equality-1946-1949/" TargetMode="External"/><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064A3C3-9823-F08F-98F6-4639688867EF}"/>
              </a:ext>
            </a:extLst>
          </p:cNvPr>
          <p:cNvSpPr/>
          <p:nvPr/>
        </p:nvSpPr>
        <p:spPr>
          <a:xfrm>
            <a:off x="0" y="0"/>
            <a:ext cx="12192000" cy="6591759"/>
          </a:xfrm>
          <a:prstGeom prst="rect">
            <a:avLst/>
          </a:prstGeom>
          <a:solidFill>
            <a:srgbClr val="A6CAEC">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 name="Content Placeholder 4">
            <a:extLst>
              <a:ext uri="{FF2B5EF4-FFF2-40B4-BE49-F238E27FC236}">
                <a16:creationId xmlns:a16="http://schemas.microsoft.com/office/drawing/2014/main" id="{8D7E9187-3EA9-1491-3B17-48A543574DD5}"/>
              </a:ext>
            </a:extLst>
          </p:cNvPr>
          <p:cNvSpPr>
            <a:spLocks noGrp="1"/>
          </p:cNvSpPr>
          <p:nvPr>
            <p:ph sz="half" idx="1"/>
          </p:nvPr>
        </p:nvSpPr>
        <p:spPr>
          <a:xfrm>
            <a:off x="838200" y="1714115"/>
            <a:ext cx="5181600" cy="4642080"/>
          </a:xfrm>
        </p:spPr>
        <p:txBody>
          <a:bodyPr>
            <a:normAutofit/>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Lesson Intention:</a:t>
            </a:r>
          </a:p>
          <a:p>
            <a:r>
              <a:rPr lang="en-AU" sz="2400" dirty="0"/>
              <a:t>Accurately describe the Aboriginal workers’ situation, from the perspective of a worker on a Pilbara cattle station and illustrate how this situation changed because of the Pilbara Strike.</a:t>
            </a:r>
            <a:endParaRPr lang="en-AU"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5">
            <a:extLst>
              <a:ext uri="{FF2B5EF4-FFF2-40B4-BE49-F238E27FC236}">
                <a16:creationId xmlns:a16="http://schemas.microsoft.com/office/drawing/2014/main" id="{D141161A-1110-D927-511C-46708ABBDE4B}"/>
              </a:ext>
            </a:extLst>
          </p:cNvPr>
          <p:cNvSpPr>
            <a:spLocks noGrp="1"/>
          </p:cNvSpPr>
          <p:nvPr>
            <p:ph sz="half" idx="2"/>
          </p:nvPr>
        </p:nvSpPr>
        <p:spPr>
          <a:xfrm>
            <a:off x="6172200" y="1714115"/>
            <a:ext cx="5040854" cy="4642080"/>
          </a:xfrm>
        </p:spPr>
        <p:txBody>
          <a:bodyPr>
            <a:normAutofit/>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Success Criteria:</a:t>
            </a:r>
          </a:p>
          <a:p>
            <a:pPr fontAlgn="base"/>
            <a:r>
              <a:rPr lang="en-US" sz="2400" dirty="0"/>
              <a:t>I can explain the causes and effects of the Pilbara Strike and how it changed the experience of Aboriginal people in WA​</a:t>
            </a:r>
          </a:p>
          <a:p>
            <a:pPr fontAlgn="base"/>
            <a:r>
              <a:rPr lang="en-US" sz="2400" dirty="0"/>
              <a:t>I base my conclusion about the Pilbara Strike on the research and resources we have explored in this unit​</a:t>
            </a:r>
          </a:p>
          <a:p>
            <a:pPr fontAlgn="base"/>
            <a:r>
              <a:rPr lang="en-US" sz="2400" dirty="0"/>
              <a:t>I can create an accurate before / after depiction to show my learning</a:t>
            </a:r>
          </a:p>
          <a:p>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C79F3A27-3316-F0ED-E14F-1224826A0E8F}"/>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6A60A66E-DC4C-3F6F-AE3B-AC5D935BAF14}"/>
              </a:ext>
            </a:extLst>
          </p:cNvPr>
          <p:cNvSpPr/>
          <p:nvPr/>
        </p:nvSpPr>
        <p:spPr>
          <a:xfrm>
            <a:off x="0" y="6594438"/>
            <a:ext cx="11213054" cy="274320"/>
          </a:xfrm>
          <a:prstGeom prst="rect">
            <a:avLst/>
          </a:prstGeom>
          <a:solidFill>
            <a:srgbClr val="A6CA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904055FF-E55B-7CD3-FB18-29C8B1190D8B}"/>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HASS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8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1</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0" name="Title 9">
            <a:extLst>
              <a:ext uri="{FF2B5EF4-FFF2-40B4-BE49-F238E27FC236}">
                <a16:creationId xmlns:a16="http://schemas.microsoft.com/office/drawing/2014/main" id="{DC947BBC-BC0C-B0DF-2A71-F18FD5B28DA3}"/>
              </a:ext>
            </a:extLst>
          </p:cNvPr>
          <p:cNvSpPr>
            <a:spLocks noGrp="1"/>
          </p:cNvSpPr>
          <p:nvPr>
            <p:ph type="title"/>
          </p:nvPr>
        </p:nvSpPr>
        <p:spPr/>
        <p:txBody>
          <a:bodyPr>
            <a:normAutofit/>
          </a:bodyPr>
          <a:lstStyle/>
          <a:p>
            <a:r>
              <a:rPr lang="en-AU" dirty="0">
                <a:latin typeface="Calibri" panose="020F0502020204030204" pitchFamily="34" charset="0"/>
                <a:ea typeface="Calibri" panose="020F0502020204030204" pitchFamily="34" charset="0"/>
                <a:cs typeface="Calibri" panose="020F0502020204030204" pitchFamily="34" charset="0"/>
              </a:rPr>
              <a:t>Lesson 8</a:t>
            </a:r>
          </a:p>
        </p:txBody>
      </p:sp>
    </p:spTree>
    <p:extLst>
      <p:ext uri="{BB962C8B-B14F-4D97-AF65-F5344CB8AC3E}">
        <p14:creationId xmlns:p14="http://schemas.microsoft.com/office/powerpoint/2010/main" val="899525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AD585-C33C-8CEE-A499-93FE03AB0C6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311F476-B761-9550-1BA7-B53AAB60DCA6}"/>
              </a:ext>
            </a:extLst>
          </p:cNvPr>
          <p:cNvSpPr>
            <a:spLocks noGrp="1"/>
          </p:cNvSpPr>
          <p:nvPr>
            <p:ph type="title"/>
          </p:nvPr>
        </p:nvSpPr>
        <p:spPr/>
        <p:txBody>
          <a:bodyPr>
            <a:normAutofit/>
          </a:bodyPr>
          <a:lstStyle/>
          <a:p>
            <a:r>
              <a:rPr lang="en-AU" sz="3000" dirty="0">
                <a:latin typeface="Calibri" panose="020F0502020204030204" pitchFamily="34" charset="0"/>
                <a:ea typeface="Calibri" panose="020F0502020204030204" pitchFamily="34" charset="0"/>
                <a:cs typeface="Calibri" panose="020F0502020204030204" pitchFamily="34" charset="0"/>
              </a:rPr>
              <a:t>Recap</a:t>
            </a:r>
          </a:p>
        </p:txBody>
      </p:sp>
      <p:sp>
        <p:nvSpPr>
          <p:cNvPr id="5" name="Content Placeholder 4">
            <a:extLst>
              <a:ext uri="{FF2B5EF4-FFF2-40B4-BE49-F238E27FC236}">
                <a16:creationId xmlns:a16="http://schemas.microsoft.com/office/drawing/2014/main" id="{DEF34E28-D434-96AF-A46A-CAF4CA11632F}"/>
              </a:ext>
            </a:extLst>
          </p:cNvPr>
          <p:cNvSpPr>
            <a:spLocks noGrp="1"/>
          </p:cNvSpPr>
          <p:nvPr>
            <p:ph sz="half" idx="1"/>
          </p:nvPr>
        </p:nvSpPr>
        <p:spPr>
          <a:xfrm>
            <a:off x="838200" y="1714115"/>
            <a:ext cx="5181600" cy="3105311"/>
          </a:xfrm>
        </p:spPr>
        <p:txBody>
          <a:bodyPr/>
          <a:lstStyle/>
          <a:p>
            <a:pPr fontAlgn="base"/>
            <a:r>
              <a:rPr lang="en-US" sz="2400" dirty="0"/>
              <a:t>What terms used in this </a:t>
            </a:r>
            <a:br>
              <a:rPr lang="en-US" sz="2400" dirty="0"/>
            </a:br>
            <a:r>
              <a:rPr lang="en-US" sz="2400" dirty="0"/>
              <a:t>video to describe the </a:t>
            </a:r>
            <a:br>
              <a:rPr lang="en-US" sz="2400" dirty="0"/>
            </a:br>
            <a:r>
              <a:rPr lang="en-US" sz="2400" dirty="0"/>
              <a:t>Aboriginal </a:t>
            </a:r>
            <a:r>
              <a:rPr lang="en-US" sz="2400" dirty="0" err="1"/>
              <a:t>labour</a:t>
            </a:r>
            <a:r>
              <a:rPr lang="en-US" sz="2400" dirty="0"/>
              <a:t> force?​</a:t>
            </a:r>
          </a:p>
          <a:p>
            <a:pPr fontAlgn="base"/>
            <a:r>
              <a:rPr lang="en-US" sz="2400" dirty="0"/>
              <a:t>What do you think ​</a:t>
            </a:r>
            <a:br>
              <a:rPr lang="en-US" sz="2400" dirty="0"/>
            </a:br>
            <a:r>
              <a:rPr lang="en-US" sz="2400" dirty="0"/>
              <a:t>“we </a:t>
            </a:r>
            <a:r>
              <a:rPr lang="en-US" sz="2400" dirty="0" err="1"/>
              <a:t>gotta</a:t>
            </a:r>
            <a:r>
              <a:rPr lang="en-US" sz="2400" dirty="0"/>
              <a:t> run our own show” means? ​</a:t>
            </a:r>
          </a:p>
          <a:p>
            <a:pPr fontAlgn="base"/>
            <a:r>
              <a:rPr lang="en-US" sz="2400" dirty="0"/>
              <a:t>What did the workers decide</a:t>
            </a:r>
            <a:br>
              <a:rPr lang="en-US" sz="2400" dirty="0"/>
            </a:br>
            <a:r>
              <a:rPr lang="en-US" sz="2400" dirty="0"/>
              <a:t>they needed to do?</a:t>
            </a:r>
          </a:p>
          <a:p>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20F61E62-D8AD-1293-7E46-1DAEB8447B89}"/>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A7B2B98A-631F-FBA6-08AF-26BC123A0F5B}"/>
              </a:ext>
            </a:extLst>
          </p:cNvPr>
          <p:cNvSpPr/>
          <p:nvPr/>
        </p:nvSpPr>
        <p:spPr>
          <a:xfrm>
            <a:off x="0" y="6594438"/>
            <a:ext cx="11213054" cy="274320"/>
          </a:xfrm>
          <a:prstGeom prst="rect">
            <a:avLst/>
          </a:prstGeom>
          <a:solidFill>
            <a:srgbClr val="A6CA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8C4B5624-0500-D3A8-27F6-31B03BAF51F5}"/>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HASS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8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2</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8D3DA1F-190D-0789-A51B-DCAB9D155677}"/>
              </a:ext>
            </a:extLst>
          </p:cNvPr>
          <p:cNvSpPr txBox="1"/>
          <p:nvPr/>
        </p:nvSpPr>
        <p:spPr>
          <a:xfrm>
            <a:off x="5077932" y="5228297"/>
            <a:ext cx="6265110" cy="738664"/>
          </a:xfrm>
          <a:prstGeom prst="rect">
            <a:avLst/>
          </a:prstGeom>
          <a:noFill/>
        </p:spPr>
        <p:txBody>
          <a:bodyPr wrap="square">
            <a:spAutoFit/>
          </a:bodyPr>
          <a:lstStyle/>
          <a:p>
            <a:pPr fontAlgn="base"/>
            <a: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Roy Rosenzweig Centre for History and New Media [video]:​</a:t>
            </a:r>
          </a:p>
          <a:p>
            <a:pPr fontAlgn="base"/>
            <a: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The Pilbara Aboriginal Strike https://youtu.be/1CM5SyPsdRE?si=VQ1489Rk8FPhKXpc​</a:t>
            </a:r>
            <a:endParaRPr lang="en-US" sz="1400" b="0" i="0" dirty="0">
              <a:solidFill>
                <a:schemeClr val="accent1">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7" name="Picture 16">
            <a:extLst>
              <a:ext uri="{FF2B5EF4-FFF2-40B4-BE49-F238E27FC236}">
                <a16:creationId xmlns:a16="http://schemas.microsoft.com/office/drawing/2014/main" id="{50022EF0-DA6A-89ED-702E-E7409AEDC3AD}"/>
              </a:ext>
            </a:extLst>
          </p:cNvPr>
          <p:cNvPicPr>
            <a:picLocks noChangeAspect="1"/>
          </p:cNvPicPr>
          <p:nvPr/>
        </p:nvPicPr>
        <p:blipFill>
          <a:blip r:embed="rId3"/>
          <a:stretch>
            <a:fillRect/>
          </a:stretch>
        </p:blipFill>
        <p:spPr>
          <a:xfrm>
            <a:off x="5088690" y="1498170"/>
            <a:ext cx="6124364" cy="3581285"/>
          </a:xfrm>
          <a:prstGeom prst="rect">
            <a:avLst/>
          </a:prstGeom>
        </p:spPr>
      </p:pic>
    </p:spTree>
    <p:extLst>
      <p:ext uri="{BB962C8B-B14F-4D97-AF65-F5344CB8AC3E}">
        <p14:creationId xmlns:p14="http://schemas.microsoft.com/office/powerpoint/2010/main" val="4188497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9B6B0-9042-5C9A-ACEF-F2F287B0892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60FD371-3861-E331-821E-EA5B2FDFD0F1}"/>
              </a:ext>
            </a:extLst>
          </p:cNvPr>
          <p:cNvSpPr>
            <a:spLocks noGrp="1"/>
          </p:cNvSpPr>
          <p:nvPr>
            <p:ph type="title"/>
          </p:nvPr>
        </p:nvSpPr>
        <p:spPr>
          <a:xfrm>
            <a:off x="838200" y="591043"/>
            <a:ext cx="10515600" cy="1325563"/>
          </a:xfrm>
        </p:spPr>
        <p:txBody>
          <a:bodyPr>
            <a:normAutofit/>
          </a:bodyPr>
          <a:lstStyle/>
          <a:p>
            <a:r>
              <a:rPr lang="en-US" sz="3000" dirty="0">
                <a:latin typeface="Calibri" panose="020F0502020204030204" pitchFamily="34" charset="0"/>
                <a:ea typeface="Calibri" panose="020F0502020204030204" pitchFamily="34" charset="0"/>
                <a:cs typeface="Calibri" panose="020F0502020204030204" pitchFamily="34" charset="0"/>
              </a:rPr>
              <a:t>The goals that the strikers sent to the Department of Native Affairs were clear:</a:t>
            </a:r>
            <a:endParaRPr lang="en-AU" sz="3000" dirty="0">
              <a:latin typeface="Calibri" panose="020F0502020204030204" pitchFamily="34" charset="0"/>
              <a:ea typeface="Calibri" panose="020F0502020204030204" pitchFamily="34" charset="0"/>
              <a:cs typeface="Calibri" panose="020F0502020204030204" pitchFamily="34" charset="0"/>
            </a:endParaRPr>
          </a:p>
        </p:txBody>
      </p:sp>
      <p:sp>
        <p:nvSpPr>
          <p:cNvPr id="5" name="Content Placeholder 4">
            <a:extLst>
              <a:ext uri="{FF2B5EF4-FFF2-40B4-BE49-F238E27FC236}">
                <a16:creationId xmlns:a16="http://schemas.microsoft.com/office/drawing/2014/main" id="{E4640BFB-31BC-10E5-B775-9763F6CA3D0B}"/>
              </a:ext>
            </a:extLst>
          </p:cNvPr>
          <p:cNvSpPr>
            <a:spLocks noGrp="1"/>
          </p:cNvSpPr>
          <p:nvPr>
            <p:ph sz="half" idx="1"/>
          </p:nvPr>
        </p:nvSpPr>
        <p:spPr>
          <a:xfrm>
            <a:off x="838199" y="1940033"/>
            <a:ext cx="7531249" cy="3105311"/>
          </a:xfrm>
        </p:spPr>
        <p:txBody>
          <a:bodyPr>
            <a:normAutofit/>
          </a:bodyPr>
          <a:lstStyle/>
          <a:p>
            <a:pPr fontAlgn="base"/>
            <a:r>
              <a:rPr lang="en-US" dirty="0">
                <a:latin typeface="Calibri" panose="020F0502020204030204" pitchFamily="34" charset="0"/>
                <a:ea typeface="Calibri" panose="020F0502020204030204" pitchFamily="34" charset="0"/>
                <a:cs typeface="Calibri" panose="020F0502020204030204" pitchFamily="34" charset="0"/>
              </a:rPr>
              <a:t>Raise the minimum wage to 30 shillings per week​</a:t>
            </a:r>
          </a:p>
          <a:p>
            <a:pPr fontAlgn="base"/>
            <a:r>
              <a:rPr lang="en-US" dirty="0">
                <a:latin typeface="Calibri" panose="020F0502020204030204" pitchFamily="34" charset="0"/>
                <a:ea typeface="Calibri" panose="020F0502020204030204" pitchFamily="34" charset="0"/>
                <a:cs typeface="Calibri" panose="020F0502020204030204" pitchFamily="34" charset="0"/>
              </a:rPr>
              <a:t>Grant Aboriginal people the right to elect representatives​</a:t>
            </a:r>
          </a:p>
          <a:p>
            <a:pPr fontAlgn="base"/>
            <a:r>
              <a:rPr lang="en-US" dirty="0">
                <a:latin typeface="Calibri" panose="020F0502020204030204" pitchFamily="34" charset="0"/>
                <a:ea typeface="Calibri" panose="020F0502020204030204" pitchFamily="34" charset="0"/>
                <a:cs typeface="Calibri" panose="020F0502020204030204" pitchFamily="34" charset="0"/>
              </a:rPr>
              <a:t>Grant Aboriginal people the right to </a:t>
            </a:r>
            <a:br>
              <a:rPr lang="en-US" dirty="0">
                <a:latin typeface="Calibri" panose="020F0502020204030204" pitchFamily="34" charset="0"/>
                <a:ea typeface="Calibri" panose="020F0502020204030204" pitchFamily="34" charset="0"/>
                <a:cs typeface="Calibri" panose="020F0502020204030204" pitchFamily="34" charset="0"/>
              </a:rPr>
            </a:br>
            <a:r>
              <a:rPr lang="en-US" dirty="0">
                <a:latin typeface="Calibri" panose="020F0502020204030204" pitchFamily="34" charset="0"/>
                <a:ea typeface="Calibri" panose="020F0502020204030204" pitchFamily="34" charset="0"/>
                <a:cs typeface="Calibri" panose="020F0502020204030204" pitchFamily="34" charset="0"/>
              </a:rPr>
              <a:t>freedom of movement within Australia.</a:t>
            </a:r>
          </a:p>
          <a:p>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358FAE8C-0E32-B272-5834-2EA3445ED1B0}"/>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B804E937-4DB6-6834-B948-19C6BE687C26}"/>
              </a:ext>
            </a:extLst>
          </p:cNvPr>
          <p:cNvSpPr/>
          <p:nvPr/>
        </p:nvSpPr>
        <p:spPr>
          <a:xfrm>
            <a:off x="0" y="6594438"/>
            <a:ext cx="11213054" cy="274320"/>
          </a:xfrm>
          <a:prstGeom prst="rect">
            <a:avLst/>
          </a:prstGeom>
          <a:solidFill>
            <a:srgbClr val="A6CA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59924960-4CB9-9D83-319E-785A545A4F1E}"/>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HASS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8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3</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2CB34946-5E48-A143-B6BD-3FC188F19BD8}"/>
              </a:ext>
            </a:extLst>
          </p:cNvPr>
          <p:cNvSpPr txBox="1"/>
          <p:nvPr/>
        </p:nvSpPr>
        <p:spPr>
          <a:xfrm>
            <a:off x="978946" y="4846583"/>
            <a:ext cx="6410861" cy="523220"/>
          </a:xfrm>
          <a:prstGeom prst="rect">
            <a:avLst/>
          </a:prstGeom>
          <a:noFill/>
        </p:spPr>
        <p:txBody>
          <a:bodyPr wrap="square">
            <a:spAutoFit/>
          </a:bodyPr>
          <a:lstStyle/>
          <a:p>
            <a:pPr fontAlgn="base"/>
            <a:r>
              <a:rPr lang="en-US" sz="1400" dirty="0">
                <a:latin typeface="Arial" panose="020B0604020202020204" pitchFamily="34" charset="0"/>
                <a:cs typeface="Arial" panose="020B0604020202020204" pitchFamily="34" charset="0"/>
              </a:rPr>
              <a:t>Source: </a:t>
            </a:r>
            <a:r>
              <a:rPr lang="en-US" sz="1400" u="sng" dirty="0">
                <a:latin typeface="Arial" panose="020B0604020202020204" pitchFamily="34" charset="0"/>
                <a:cs typeface="Arial" panose="020B0604020202020204" pitchFamily="34" charset="0"/>
                <a:hlinkClick r:id="rId3"/>
              </a:rPr>
              <a:t>https://commonslibrary.org/australian-aboriginal-workers-strike-for-fair-wages-and-equality-1946-1949/</a:t>
            </a:r>
            <a:endParaRPr lang="en-US" sz="1400" b="0" i="0" dirty="0">
              <a:effectLst/>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14A268A6-1C1A-397A-D47E-C934ABDD9721}"/>
              </a:ext>
            </a:extLst>
          </p:cNvPr>
          <p:cNvPicPr>
            <a:picLocks noChangeAspect="1"/>
          </p:cNvPicPr>
          <p:nvPr/>
        </p:nvPicPr>
        <p:blipFill>
          <a:blip r:embed="rId4">
            <a:alphaModFix amt="70000"/>
          </a:blip>
          <a:stretch>
            <a:fillRect/>
          </a:stretch>
        </p:blipFill>
        <p:spPr>
          <a:xfrm>
            <a:off x="7630815" y="2991515"/>
            <a:ext cx="3582239" cy="2388159"/>
          </a:xfrm>
          <a:prstGeom prst="rect">
            <a:avLst/>
          </a:prstGeom>
        </p:spPr>
      </p:pic>
    </p:spTree>
    <p:extLst>
      <p:ext uri="{BB962C8B-B14F-4D97-AF65-F5344CB8AC3E}">
        <p14:creationId xmlns:p14="http://schemas.microsoft.com/office/powerpoint/2010/main" val="3854019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4E279-1C68-CCD3-4CF0-47E20F0326D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6ABDCB3-9332-D706-F6D0-17E370C31B43}"/>
              </a:ext>
            </a:extLst>
          </p:cNvPr>
          <p:cNvSpPr>
            <a:spLocks noGrp="1"/>
          </p:cNvSpPr>
          <p:nvPr>
            <p:ph type="title"/>
          </p:nvPr>
        </p:nvSpPr>
        <p:spPr/>
        <p:txBody>
          <a:bodyPr>
            <a:normAutofit/>
          </a:bodyPr>
          <a:lstStyle/>
          <a:p>
            <a:r>
              <a:rPr lang="en-US" sz="3000" dirty="0">
                <a:latin typeface="Calibri" panose="020F0502020204030204" pitchFamily="34" charset="0"/>
                <a:ea typeface="Calibri" panose="020F0502020204030204" pitchFamily="34" charset="0"/>
                <a:cs typeface="Calibri" panose="020F0502020204030204" pitchFamily="34" charset="0"/>
              </a:rPr>
              <a:t>Cooperative Movement</a:t>
            </a:r>
            <a:endParaRPr lang="en-AU" sz="3000" dirty="0">
              <a:latin typeface="Calibri" panose="020F0502020204030204" pitchFamily="34" charset="0"/>
              <a:ea typeface="Calibri" panose="020F0502020204030204" pitchFamily="34" charset="0"/>
              <a:cs typeface="Calibri" panose="020F0502020204030204" pitchFamily="34" charset="0"/>
            </a:endParaRPr>
          </a:p>
        </p:txBody>
      </p:sp>
      <p:sp>
        <p:nvSpPr>
          <p:cNvPr id="5" name="Content Placeholder 4">
            <a:extLst>
              <a:ext uri="{FF2B5EF4-FFF2-40B4-BE49-F238E27FC236}">
                <a16:creationId xmlns:a16="http://schemas.microsoft.com/office/drawing/2014/main" id="{937841D5-D111-FACD-E287-0BD4B7E8B9BC}"/>
              </a:ext>
            </a:extLst>
          </p:cNvPr>
          <p:cNvSpPr>
            <a:spLocks noGrp="1"/>
          </p:cNvSpPr>
          <p:nvPr>
            <p:ph sz="half" idx="1"/>
          </p:nvPr>
        </p:nvSpPr>
        <p:spPr>
          <a:xfrm>
            <a:off x="833209" y="1572650"/>
            <a:ext cx="3838184" cy="5139827"/>
          </a:xfrm>
        </p:spPr>
        <p:txBody>
          <a:bodyPr>
            <a:normAutofit/>
          </a:bodyPr>
          <a:lstStyle/>
          <a:p>
            <a:pPr marL="0" indent="0" fontAlgn="base">
              <a:buNone/>
            </a:pPr>
            <a:r>
              <a:rPr lang="en-AU" i="1" dirty="0">
                <a:latin typeface="Calibri" panose="020F0502020204030204" pitchFamily="34" charset="0"/>
                <a:ea typeface="Calibri" panose="020F0502020204030204" pitchFamily="34" charset="0"/>
                <a:cs typeface="Calibri" panose="020F0502020204030204" pitchFamily="34" charset="0"/>
              </a:rPr>
              <a:t>“Some stations in the area have lost all of their native labour.”</a:t>
            </a:r>
            <a:endParaRPr lang="en-AU" sz="2400" dirty="0">
              <a:latin typeface="Calibri" panose="020F0502020204030204" pitchFamily="34" charset="0"/>
              <a:ea typeface="Calibri" panose="020F0502020204030204" pitchFamily="34" charset="0"/>
              <a:cs typeface="Calibri" panose="020F0502020204030204" pitchFamily="34" charset="0"/>
            </a:endParaRPr>
          </a:p>
          <a:p>
            <a:pPr fontAlgn="base"/>
            <a:r>
              <a:rPr lang="en-AU" sz="2400" dirty="0">
                <a:latin typeface="Calibri" panose="020F0502020204030204" pitchFamily="34" charset="0"/>
                <a:ea typeface="Calibri" panose="020F0502020204030204" pitchFamily="34" charset="0"/>
                <a:cs typeface="Calibri" panose="020F0502020204030204" pitchFamily="34" charset="0"/>
              </a:rPr>
              <a:t>Why would Aboriginal workers be moving from pastoral areas?​</a:t>
            </a:r>
          </a:p>
          <a:p>
            <a:pPr fontAlgn="base"/>
            <a:r>
              <a:rPr lang="en-AU" sz="2400" dirty="0">
                <a:latin typeface="Calibri" panose="020F0502020204030204" pitchFamily="34" charset="0"/>
                <a:ea typeface="Calibri" panose="020F0502020204030204" pitchFamily="34" charset="0"/>
                <a:cs typeface="Calibri" panose="020F0502020204030204" pitchFamily="34" charset="0"/>
              </a:rPr>
              <a:t>Why are the pastoralists worried about losing labour?​</a:t>
            </a:r>
          </a:p>
          <a:p>
            <a:pPr fontAlgn="base"/>
            <a:r>
              <a:rPr lang="en-AU" sz="2400" dirty="0">
                <a:latin typeface="Calibri" panose="020F0502020204030204" pitchFamily="34" charset="0"/>
                <a:ea typeface="Calibri" panose="020F0502020204030204" pitchFamily="34" charset="0"/>
                <a:cs typeface="Calibri" panose="020F0502020204030204" pitchFamily="34" charset="0"/>
              </a:rPr>
              <a:t>What do you think they wanted the Department of Native Affairs to do?</a:t>
            </a:r>
            <a:endParaRPr lang="en-US" sz="2400" dirty="0">
              <a:latin typeface="Calibri" panose="020F0502020204030204" pitchFamily="34" charset="0"/>
              <a:ea typeface="Calibri" panose="020F0502020204030204" pitchFamily="34" charset="0"/>
              <a:cs typeface="Calibri" panose="020F0502020204030204" pitchFamily="34" charset="0"/>
            </a:endParaRPr>
          </a:p>
          <a:p>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1421F2C5-1797-A22C-09E0-0C50812C272F}"/>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ED5CF2EE-0992-9C4D-1658-627A29A4B118}"/>
              </a:ext>
            </a:extLst>
          </p:cNvPr>
          <p:cNvSpPr/>
          <p:nvPr/>
        </p:nvSpPr>
        <p:spPr>
          <a:xfrm>
            <a:off x="0" y="6594438"/>
            <a:ext cx="11213054" cy="274320"/>
          </a:xfrm>
          <a:prstGeom prst="rect">
            <a:avLst/>
          </a:prstGeom>
          <a:solidFill>
            <a:srgbClr val="A6CA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588A75EB-1E59-5B14-DA36-A9BEB59BBB45}"/>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HASS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8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4</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462057F4-A279-F78D-DA18-F60A74C90ED0}"/>
              </a:ext>
            </a:extLst>
          </p:cNvPr>
          <p:cNvSpPr txBox="1"/>
          <p:nvPr/>
        </p:nvSpPr>
        <p:spPr>
          <a:xfrm>
            <a:off x="6837172" y="5498558"/>
            <a:ext cx="3405164" cy="954107"/>
          </a:xfrm>
          <a:prstGeom prst="rect">
            <a:avLst/>
          </a:prstGeom>
          <a:noFill/>
        </p:spPr>
        <p:txBody>
          <a:bodyPr wrap="square">
            <a:spAutoFit/>
          </a:bodyPr>
          <a:lstStyle/>
          <a:p>
            <a:pPr fontAlgn="base"/>
            <a: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West Australian (Perth, WA : 1879 - 1954), ​</a:t>
            </a:r>
            <a:b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br>
            <a: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Wednesday 22 August 1951, page 2​</a:t>
            </a:r>
          </a:p>
          <a:p>
            <a:pPr fontAlgn="base"/>
            <a: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from National Library Archive​</a:t>
            </a:r>
            <a:br>
              <a:rPr lang="en-US"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br>
            <a:r>
              <a:rPr lang="en-AU"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http://nla.gov.au/nla.news-article48986703</a:t>
            </a:r>
            <a:endParaRPr lang="en-US" sz="1400" b="0" i="0" dirty="0">
              <a:solidFill>
                <a:schemeClr val="accent1">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The image depicts a newspaper article discussing the issue of Native people leaving their jobs in mining and pastoral work, and the concerns raised by a meeting of locals and officials about the involvement of a man named McLeod in this situation.&#10;&#10;AI-generated content may be incorrect.">
            <a:extLst>
              <a:ext uri="{FF2B5EF4-FFF2-40B4-BE49-F238E27FC236}">
                <a16:creationId xmlns:a16="http://schemas.microsoft.com/office/drawing/2014/main" id="{6C7BA823-9376-ABDA-82F6-33D7AFE344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1807" y="763435"/>
            <a:ext cx="1790700" cy="5581650"/>
          </a:xfrm>
          <a:prstGeom prst="rect">
            <a:avLst/>
          </a:prstGeom>
          <a:noFill/>
          <a:ln w="12700">
            <a:solidFill>
              <a:schemeClr val="bg1">
                <a:lumMod val="50000"/>
              </a:schemeClr>
            </a:solidFill>
          </a:ln>
          <a:extLst>
            <a:ext uri="{909E8E84-426E-40DD-AFC4-6F175D3DCCD1}">
              <a14:hiddenFill xmlns:a14="http://schemas.microsoft.com/office/drawing/2010/main">
                <a:solidFill>
                  <a:srgbClr val="FFFFFF"/>
                </a:solidFill>
              </a14:hiddenFill>
            </a:ext>
          </a:extLst>
        </p:spPr>
      </p:pic>
      <p:pic>
        <p:nvPicPr>
          <p:cNvPr id="1028" name="Picture 4" descr="The Pilbara Aboriginal Strike was a cooperative movement where Aboriginal people in the 1950s shifted from seeking better employment to forming an independent community, engaging in mining and seed collection, and navigating fluctuating relationships with the government.&#10;&#10;AI-generated content may be incorrect.">
            <a:extLst>
              <a:ext uri="{FF2B5EF4-FFF2-40B4-BE49-F238E27FC236}">
                <a16:creationId xmlns:a16="http://schemas.microsoft.com/office/drawing/2014/main" id="{05265A2C-4184-DF9C-3774-B0AB776489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3994" y="1637452"/>
            <a:ext cx="4588615" cy="2358936"/>
          </a:xfrm>
          <a:prstGeom prst="rect">
            <a:avLst/>
          </a:prstGeom>
          <a:noFill/>
          <a:ln w="12700">
            <a:solidFill>
              <a:schemeClr val="tx1">
                <a:lumMod val="50000"/>
                <a:lumOff val="50000"/>
              </a:schemeClr>
            </a:solidFill>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D232A33-72AD-8E0D-EC7E-3863D0A5DAD2}"/>
              </a:ext>
            </a:extLst>
          </p:cNvPr>
          <p:cNvSpPr txBox="1"/>
          <p:nvPr/>
        </p:nvSpPr>
        <p:spPr>
          <a:xfrm>
            <a:off x="6837172" y="4045645"/>
            <a:ext cx="1790700" cy="307777"/>
          </a:xfrm>
          <a:prstGeom prst="rect">
            <a:avLst/>
          </a:prstGeom>
          <a:noFill/>
        </p:spPr>
        <p:txBody>
          <a:bodyPr wrap="square">
            <a:spAutoFit/>
          </a:bodyPr>
          <a:lstStyle/>
          <a:p>
            <a:pPr fontAlgn="base"/>
            <a:r>
              <a:rPr lang="en-AU"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http: pilbarastrike.org</a:t>
            </a:r>
            <a:endParaRPr lang="en-US" sz="1400" b="0" i="0" dirty="0">
              <a:solidFill>
                <a:schemeClr val="accent1">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4262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1231F-99CF-E603-82FB-F3A75BF5A18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806F5E-E376-DBFB-EF33-337FB14A1F10}"/>
              </a:ext>
            </a:extLst>
          </p:cNvPr>
          <p:cNvSpPr>
            <a:spLocks noGrp="1"/>
          </p:cNvSpPr>
          <p:nvPr>
            <p:ph type="title"/>
          </p:nvPr>
        </p:nvSpPr>
        <p:spPr/>
        <p:txBody>
          <a:bodyPr>
            <a:normAutofit/>
          </a:bodyPr>
          <a:lstStyle/>
          <a:p>
            <a:r>
              <a:rPr lang="en-US" sz="3000" dirty="0">
                <a:latin typeface="Calibri" panose="020F0502020204030204" pitchFamily="34" charset="0"/>
                <a:ea typeface="Calibri" panose="020F0502020204030204" pitchFamily="34" charset="0"/>
                <a:cs typeface="Calibri" panose="020F0502020204030204" pitchFamily="34" charset="0"/>
              </a:rPr>
              <a:t>The effects of The Pilbara Strike</a:t>
            </a:r>
            <a:endParaRPr lang="en-AU" sz="3000" dirty="0">
              <a:latin typeface="Calibri" panose="020F0502020204030204" pitchFamily="34" charset="0"/>
              <a:ea typeface="Calibri" panose="020F0502020204030204" pitchFamily="34" charset="0"/>
              <a:cs typeface="Calibri" panose="020F0502020204030204" pitchFamily="34" charset="0"/>
            </a:endParaRPr>
          </a:p>
        </p:txBody>
      </p:sp>
      <p:sp>
        <p:nvSpPr>
          <p:cNvPr id="5" name="Content Placeholder 4">
            <a:extLst>
              <a:ext uri="{FF2B5EF4-FFF2-40B4-BE49-F238E27FC236}">
                <a16:creationId xmlns:a16="http://schemas.microsoft.com/office/drawing/2014/main" id="{610890E9-03C7-8EF7-5A33-A84B6A1788FF}"/>
              </a:ext>
            </a:extLst>
          </p:cNvPr>
          <p:cNvSpPr>
            <a:spLocks noGrp="1"/>
          </p:cNvSpPr>
          <p:nvPr>
            <p:ph sz="half" idx="1"/>
          </p:nvPr>
        </p:nvSpPr>
        <p:spPr>
          <a:xfrm>
            <a:off x="833209" y="1572650"/>
            <a:ext cx="3838184" cy="5139827"/>
          </a:xfrm>
        </p:spPr>
        <p:txBody>
          <a:bodyPr>
            <a:normAutofit/>
          </a:bodyPr>
          <a:lstStyle/>
          <a:p>
            <a:pPr marL="0" indent="0" fontAlgn="base">
              <a:buNone/>
            </a:pPr>
            <a:r>
              <a:rPr lang="en-US" sz="2400" dirty="0">
                <a:latin typeface="Calibri" panose="020F0502020204030204" pitchFamily="34" charset="0"/>
                <a:ea typeface="Calibri" panose="020F0502020204030204" pitchFamily="34" charset="0"/>
                <a:cs typeface="Calibri" panose="020F0502020204030204" pitchFamily="34" charset="0"/>
              </a:rPr>
              <a:t>What they achieved: ​</a:t>
            </a:r>
          </a:p>
          <a:p>
            <a:pPr fontAlgn="base"/>
            <a:r>
              <a:rPr lang="en-US" sz="2400" dirty="0">
                <a:latin typeface="Calibri" panose="020F0502020204030204" pitchFamily="34" charset="0"/>
                <a:ea typeface="Calibri" panose="020F0502020204030204" pitchFamily="34" charset="0"/>
                <a:cs typeface="Calibri" panose="020F0502020204030204" pitchFamily="34" charset="0"/>
              </a:rPr>
              <a:t>the right to exist and make decisions as a group, ​</a:t>
            </a:r>
          </a:p>
          <a:p>
            <a:pPr fontAlgn="base"/>
            <a:r>
              <a:rPr lang="en-US" sz="2400" dirty="0">
                <a:latin typeface="Calibri" panose="020F0502020204030204" pitchFamily="34" charset="0"/>
                <a:ea typeface="Calibri" panose="020F0502020204030204" pitchFamily="34" charset="0"/>
                <a:cs typeface="Calibri" panose="020F0502020204030204" pitchFamily="34" charset="0"/>
              </a:rPr>
              <a:t>to have their authority as a group respected by others, ​</a:t>
            </a:r>
          </a:p>
          <a:p>
            <a:pPr fontAlgn="base"/>
            <a:r>
              <a:rPr lang="en-US" sz="2400" dirty="0">
                <a:latin typeface="Calibri" panose="020F0502020204030204" pitchFamily="34" charset="0"/>
                <a:ea typeface="Calibri" panose="020F0502020204030204" pitchFamily="34" charset="0"/>
                <a:cs typeface="Calibri" panose="020F0502020204030204" pitchFamily="34" charset="0"/>
              </a:rPr>
              <a:t>to select their own leaders and representatives ​</a:t>
            </a:r>
          </a:p>
          <a:p>
            <a:pPr fontAlgn="base"/>
            <a:r>
              <a:rPr lang="en-US" sz="2400" dirty="0">
                <a:latin typeface="Calibri" panose="020F0502020204030204" pitchFamily="34" charset="0"/>
                <a:ea typeface="Calibri" panose="020F0502020204030204" pitchFamily="34" charset="0"/>
                <a:cs typeface="Calibri" panose="020F0502020204030204" pitchFamily="34" charset="0"/>
              </a:rPr>
              <a:t>to live their lives with dignity and in accordance with Aboriginal cultural beliefs</a:t>
            </a:r>
            <a:endParaRPr lang="en-AU" sz="2400" dirty="0">
              <a:latin typeface="Calibri" panose="020F0502020204030204" pitchFamily="34" charset="0"/>
              <a:ea typeface="Calibri" panose="020F0502020204030204" pitchFamily="34" charset="0"/>
              <a:cs typeface="Calibri" panose="020F0502020204030204" pitchFamily="34" charset="0"/>
            </a:endParaRPr>
          </a:p>
          <a:p>
            <a:endParaRPr lang="en-AU"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38C69179-6A1E-6510-CEBF-68AA9463BF1B}"/>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CC822A7E-C3A3-E2BA-D370-E0C9CB3A22C8}"/>
              </a:ext>
            </a:extLst>
          </p:cNvPr>
          <p:cNvSpPr/>
          <p:nvPr/>
        </p:nvSpPr>
        <p:spPr>
          <a:xfrm>
            <a:off x="0" y="6594438"/>
            <a:ext cx="11213054" cy="274320"/>
          </a:xfrm>
          <a:prstGeom prst="rect">
            <a:avLst/>
          </a:prstGeom>
          <a:solidFill>
            <a:srgbClr val="A6CA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16CF73B3-8154-A94A-CF61-5DCE59A1771E}"/>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HASS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8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5</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BF2B49C-37B1-FC8D-9B32-BAA8735A8163}"/>
              </a:ext>
            </a:extLst>
          </p:cNvPr>
          <p:cNvPicPr>
            <a:picLocks noChangeAspect="1"/>
          </p:cNvPicPr>
          <p:nvPr/>
        </p:nvPicPr>
        <p:blipFill>
          <a:blip r:embed="rId3"/>
          <a:stretch>
            <a:fillRect/>
          </a:stretch>
        </p:blipFill>
        <p:spPr>
          <a:xfrm>
            <a:off x="5504602" y="1866452"/>
            <a:ext cx="5489986" cy="3401488"/>
          </a:xfrm>
          <a:prstGeom prst="rect">
            <a:avLst/>
          </a:prstGeom>
        </p:spPr>
      </p:pic>
      <p:sp>
        <p:nvSpPr>
          <p:cNvPr id="6" name="TextBox 5">
            <a:extLst>
              <a:ext uri="{FF2B5EF4-FFF2-40B4-BE49-F238E27FC236}">
                <a16:creationId xmlns:a16="http://schemas.microsoft.com/office/drawing/2014/main" id="{9EB39F55-F250-5BB2-29D4-FDB572FE9AC6}"/>
              </a:ext>
            </a:extLst>
          </p:cNvPr>
          <p:cNvSpPr txBox="1"/>
          <p:nvPr/>
        </p:nvSpPr>
        <p:spPr>
          <a:xfrm>
            <a:off x="5417162" y="5289815"/>
            <a:ext cx="5577425" cy="738664"/>
          </a:xfrm>
          <a:prstGeom prst="rect">
            <a:avLst/>
          </a:prstGeom>
          <a:noFill/>
        </p:spPr>
        <p:txBody>
          <a:bodyPr wrap="square">
            <a:spAutoFit/>
          </a:bodyPr>
          <a:lstStyle/>
          <a:p>
            <a:pPr fontAlgn="base"/>
            <a:r>
              <a:rPr lang="en-AU" sz="1400" dirty="0">
                <a:latin typeface="Calibri" panose="020F0502020204030204" pitchFamily="34" charset="0"/>
                <a:ea typeface="Calibri" panose="020F0502020204030204" pitchFamily="34" charset="0"/>
                <a:cs typeface="Calibri" panose="020F0502020204030204" pitchFamily="34" charset="0"/>
              </a:rPr>
              <a:t>Original source unknown</a:t>
            </a:r>
            <a:br>
              <a:rPr lang="en-AU" sz="1400" dirty="0">
                <a:latin typeface="Calibri" panose="020F0502020204030204" pitchFamily="34" charset="0"/>
                <a:ea typeface="Calibri" panose="020F0502020204030204" pitchFamily="34" charset="0"/>
                <a:cs typeface="Calibri" panose="020F0502020204030204" pitchFamily="34" charset="0"/>
              </a:rPr>
            </a:br>
            <a:r>
              <a:rPr lang="en-AU" sz="1400" dirty="0">
                <a:solidFill>
                  <a:schemeClr val="accent1">
                    <a:lumMod val="75000"/>
                  </a:schemeClr>
                </a:solidFill>
                <a:latin typeface="Calibri" panose="020F0502020204030204" pitchFamily="34" charset="0"/>
                <a:ea typeface="Calibri" panose="020F0502020204030204" pitchFamily="34" charset="0"/>
                <a:cs typeface="Calibri" panose="020F0502020204030204" pitchFamily="34" charset="0"/>
              </a:rPr>
              <a:t>https://solidarity.net.au/aboriginal/the-pilbara-strike-how-aboriginal-workers-defied-forced-labour-and-exploitation/</a:t>
            </a:r>
            <a:endParaRPr lang="en-US" sz="1400" b="0" i="0" dirty="0">
              <a:solidFill>
                <a:schemeClr val="accent1">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6306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F7084-1F30-9E9F-974D-7F05E1FC5B8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1EEC7F3-0DA1-DCF5-D1FE-0B3F22D5DB88}"/>
              </a:ext>
            </a:extLst>
          </p:cNvPr>
          <p:cNvSpPr>
            <a:spLocks noGrp="1"/>
          </p:cNvSpPr>
          <p:nvPr>
            <p:ph type="title"/>
          </p:nvPr>
        </p:nvSpPr>
        <p:spPr/>
        <p:txBody>
          <a:bodyPr/>
          <a:lstStyle/>
          <a:p>
            <a:r>
              <a:rPr lang="en-AU" dirty="0">
                <a:latin typeface="Calibri" panose="020F0502020204030204" pitchFamily="34" charset="0"/>
                <a:ea typeface="Calibri" panose="020F0502020204030204" pitchFamily="34" charset="0"/>
                <a:cs typeface="Calibri" panose="020F0502020204030204" pitchFamily="34" charset="0"/>
              </a:rPr>
              <a:t>Lesson 8 - Assessment Task</a:t>
            </a:r>
          </a:p>
        </p:txBody>
      </p:sp>
      <p:pic>
        <p:nvPicPr>
          <p:cNvPr id="7" name="Picture 6">
            <a:extLst>
              <a:ext uri="{FF2B5EF4-FFF2-40B4-BE49-F238E27FC236}">
                <a16:creationId xmlns:a16="http://schemas.microsoft.com/office/drawing/2014/main" id="{02218DA5-5C3F-3931-035E-DDBA55F91785}"/>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B2B0A3BD-3787-475D-072C-B6C6C56EEDA1}"/>
              </a:ext>
            </a:extLst>
          </p:cNvPr>
          <p:cNvSpPr/>
          <p:nvPr/>
        </p:nvSpPr>
        <p:spPr>
          <a:xfrm>
            <a:off x="0" y="6594438"/>
            <a:ext cx="11213054" cy="274320"/>
          </a:xfrm>
          <a:prstGeom prst="rect">
            <a:avLst/>
          </a:prstGeom>
          <a:solidFill>
            <a:srgbClr val="A6CA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3EB689F6-0B0D-A8FD-5A6D-D436553F1002}"/>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HASS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8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6</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0" name="Content Placeholder 8" descr="An assessment task for students to illustrate the effects of the Pilbara Strike on Aboriginal workers' rights, responsibilities, daily life, and working conditions, comparing changes between 1945 and 1955.&#10;&#10;AI-generated content may be incorrect.">
            <a:extLst>
              <a:ext uri="{FF2B5EF4-FFF2-40B4-BE49-F238E27FC236}">
                <a16:creationId xmlns:a16="http://schemas.microsoft.com/office/drawing/2014/main" id="{5800940A-F4EA-1D00-1249-100353D7351E}"/>
              </a:ext>
            </a:extLst>
          </p:cNvPr>
          <p:cNvPicPr>
            <a:picLocks noChangeAspect="1"/>
          </p:cNvPicPr>
          <p:nvPr/>
        </p:nvPicPr>
        <p:blipFill>
          <a:blip r:embed="rId3"/>
          <a:srcRect l="1369" t="6758" r="1031" b="4192"/>
          <a:stretch>
            <a:fillRect/>
          </a:stretch>
        </p:blipFill>
        <p:spPr>
          <a:xfrm>
            <a:off x="2523491" y="1489491"/>
            <a:ext cx="7145018" cy="5003384"/>
          </a:xfrm>
          <a:prstGeom prst="rect">
            <a:avLst/>
          </a:prstGeom>
        </p:spPr>
      </p:pic>
    </p:spTree>
    <p:extLst>
      <p:ext uri="{BB962C8B-B14F-4D97-AF65-F5344CB8AC3E}">
        <p14:creationId xmlns:p14="http://schemas.microsoft.com/office/powerpoint/2010/main" val="41799459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A0C92FB6671B4A96BC31FEE5FCE1C9" ma:contentTypeVersion="16" ma:contentTypeDescription="Create a new document." ma:contentTypeScope="" ma:versionID="dac691ba770f02cbb49eeea15257a290">
  <xsd:schema xmlns:xsd="http://www.w3.org/2001/XMLSchema" xmlns:xs="http://www.w3.org/2001/XMLSchema" xmlns:p="http://schemas.microsoft.com/office/2006/metadata/properties" xmlns:ns2="d1419753-828b-47b9-a352-52c09f47d7c5" xmlns:ns3="7c55944e-ea0e-4133-9181-56fb97fec08b" targetNamespace="http://schemas.microsoft.com/office/2006/metadata/properties" ma:root="true" ma:fieldsID="c8fcbe2de77b4fa0d3d73e67009f3663" ns2:_="" ns3:_="">
    <xsd:import namespace="d1419753-828b-47b9-a352-52c09f47d7c5"/>
    <xsd:import namespace="7c55944e-ea0e-4133-9181-56fb97fec08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Location"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419753-828b-47b9-a352-52c09f47d7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15d0671-6458-4e2a-ab8b-bc501bf39a91"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55944e-ea0e-4133-9181-56fb97fec08b"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42eec1b-3c2d-4349-bd5f-781bbdf721db}" ma:internalName="TaxCatchAll" ma:showField="CatchAllData" ma:web="7c55944e-ea0e-4133-9181-56fb97fec08b">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c55944e-ea0e-4133-9181-56fb97fec08b" xsi:nil="true"/>
    <lcf76f155ced4ddcb4097134ff3c332f xmlns="d1419753-828b-47b9-a352-52c09f47d7c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E40FE80-3B11-4ED3-BDE5-4C1A412A9C35}"/>
</file>

<file path=customXml/itemProps2.xml><?xml version="1.0" encoding="utf-8"?>
<ds:datastoreItem xmlns:ds="http://schemas.openxmlformats.org/officeDocument/2006/customXml" ds:itemID="{24E8705A-1049-46B6-8510-EB9199E02735}"/>
</file>

<file path=customXml/itemProps3.xml><?xml version="1.0" encoding="utf-8"?>
<ds:datastoreItem xmlns:ds="http://schemas.openxmlformats.org/officeDocument/2006/customXml" ds:itemID="{EA73912E-5728-47FB-B0F8-06019572E2CA}"/>
</file>

<file path=docProps/app.xml><?xml version="1.0" encoding="utf-8"?>
<Properties xmlns="http://schemas.openxmlformats.org/officeDocument/2006/extended-properties" xmlns:vt="http://schemas.openxmlformats.org/officeDocument/2006/docPropsVTypes">
  <TotalTime>456</TotalTime>
  <Words>468</Words>
  <Application>Microsoft Office PowerPoint</Application>
  <PresentationFormat>Widescreen</PresentationFormat>
  <Paragraphs>40</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Calibri</vt:lpstr>
      <vt:lpstr>Office Theme</vt:lpstr>
      <vt:lpstr>Lesson 8</vt:lpstr>
      <vt:lpstr>Recap</vt:lpstr>
      <vt:lpstr>The goals that the strikers sent to the Department of Native Affairs were clear:</vt:lpstr>
      <vt:lpstr>Cooperative Movement</vt:lpstr>
      <vt:lpstr>The effects of The Pilbara Strike</vt:lpstr>
      <vt:lpstr>Lesson 8 - Assessment 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Jilalga Murray</dc:creator>
  <cp:lastModifiedBy>Jilalga Murray</cp:lastModifiedBy>
  <cp:revision>6</cp:revision>
  <cp:lastPrinted>2026-03-29T07:26:00Z</cp:lastPrinted>
  <dcterms:created xsi:type="dcterms:W3CDTF">2026-03-28T03:09:55Z</dcterms:created>
  <dcterms:modified xsi:type="dcterms:W3CDTF">2026-04-06T10:38:00Z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0x010100CFA0C92FB6671B4A96BC31FEE5FCE1C9</vt:lpwstr>
  </property>
</Properties>
</file>