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68" r:id="rId4"/>
    <p:sldId id="259" r:id="rId5"/>
    <p:sldId id="260" r:id="rId6"/>
    <p:sldId id="264" r:id="rId7"/>
    <p:sldId id="261" r:id="rId8"/>
    <p:sldId id="263" r:id="rId9"/>
    <p:sldId id="266" r:id="rId10"/>
    <p:sldId id="262"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EAE1"/>
    <a:srgbClr val="F7EB2A"/>
    <a:srgbClr val="F9F26F"/>
    <a:srgbClr val="FFF4DF"/>
    <a:srgbClr val="FEEC6A"/>
    <a:srgbClr val="FBE6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3" autoAdjust="0"/>
    <p:restoredTop sz="82128" autoAdjust="0"/>
  </p:normalViewPr>
  <p:slideViewPr>
    <p:cSldViewPr snapToGrid="0">
      <p:cViewPr varScale="1">
        <p:scale>
          <a:sx n="84" d="100"/>
          <a:sy n="84" d="100"/>
        </p:scale>
        <p:origin x="78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22C211-AA02-4C28-90F2-6FE1D7D7026D}" type="datetimeFigureOut">
              <a:rPr lang="en-AU" smtClean="0"/>
              <a:t>6/04/2026</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A7AABF-6C52-4CCB-BB4C-0728775805DB}" type="slidenum">
              <a:rPr lang="en-AU" smtClean="0"/>
              <a:t>‹#›</a:t>
            </a:fld>
            <a:endParaRPr lang="en-AU"/>
          </a:p>
        </p:txBody>
      </p:sp>
    </p:spTree>
    <p:extLst>
      <p:ext uri="{BB962C8B-B14F-4D97-AF65-F5344CB8AC3E}">
        <p14:creationId xmlns:p14="http://schemas.microsoft.com/office/powerpoint/2010/main" val="1843405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Note that we will be using what we have learned about the Aboriginal workers on the Pilbara stations in our English lesson today.</a:t>
            </a:r>
            <a:br>
              <a:rPr lang="en-AU" dirty="0"/>
            </a:br>
            <a:r>
              <a:rPr lang="en-AU" dirty="0"/>
              <a:t>Lets quickly recap what we know…</a:t>
            </a:r>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1</a:t>
            </a:fld>
            <a:endParaRPr lang="en-AU"/>
          </a:p>
        </p:txBody>
      </p:sp>
    </p:spTree>
    <p:extLst>
      <p:ext uri="{BB962C8B-B14F-4D97-AF65-F5344CB8AC3E}">
        <p14:creationId xmlns:p14="http://schemas.microsoft.com/office/powerpoint/2010/main" val="2749517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Ask students to locate:</a:t>
            </a:r>
          </a:p>
          <a:p>
            <a:pPr marL="171450" indent="-171450">
              <a:buFontTx/>
              <a:buChar char="-"/>
            </a:pPr>
            <a:r>
              <a:rPr lang="en-AU" dirty="0" err="1"/>
              <a:t>Strelley</a:t>
            </a:r>
            <a:endParaRPr lang="en-AU" dirty="0"/>
          </a:p>
          <a:p>
            <a:pPr marL="171450" indent="-171450">
              <a:buFontTx/>
              <a:buChar char="-"/>
            </a:pPr>
            <a:r>
              <a:rPr lang="en-AU" dirty="0"/>
              <a:t>Roy Hill</a:t>
            </a:r>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2</a:t>
            </a:fld>
            <a:endParaRPr lang="en-AU"/>
          </a:p>
        </p:txBody>
      </p:sp>
    </p:spTree>
    <p:extLst>
      <p:ext uri="{BB962C8B-B14F-4D97-AF65-F5344CB8AC3E}">
        <p14:creationId xmlns:p14="http://schemas.microsoft.com/office/powerpoint/2010/main" val="2594000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(Students can have a go at these techniques while observing and discussing)</a:t>
            </a:r>
            <a:br>
              <a:rPr lang="en-AU" dirty="0"/>
            </a:br>
            <a:r>
              <a:rPr lang="en-AU" dirty="0"/>
              <a:t>Lines creating texture in the trees</a:t>
            </a:r>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3</a:t>
            </a:fld>
            <a:endParaRPr lang="en-AU"/>
          </a:p>
        </p:txBody>
      </p:sp>
    </p:spTree>
    <p:extLst>
      <p:ext uri="{BB962C8B-B14F-4D97-AF65-F5344CB8AC3E}">
        <p14:creationId xmlns:p14="http://schemas.microsoft.com/office/powerpoint/2010/main" val="1235648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Lots of movement shown through use of lines (lots of short lines rather than long sweeping sections)</a:t>
            </a:r>
          </a:p>
          <a:p>
            <a:r>
              <a:rPr lang="en-AU" dirty="0"/>
              <a:t>Implied texture in the sand, in the yandies, shown through repetition and building up of lines</a:t>
            </a:r>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5</a:t>
            </a:fld>
            <a:endParaRPr lang="en-AU"/>
          </a:p>
        </p:txBody>
      </p:sp>
    </p:spTree>
    <p:extLst>
      <p:ext uri="{BB962C8B-B14F-4D97-AF65-F5344CB8AC3E}">
        <p14:creationId xmlns:p14="http://schemas.microsoft.com/office/powerpoint/2010/main" val="1110001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Shading with crosshatch lines, also used to show texture of stick</a:t>
            </a:r>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6</a:t>
            </a:fld>
            <a:endParaRPr lang="en-AU"/>
          </a:p>
        </p:txBody>
      </p:sp>
    </p:spTree>
    <p:extLst>
      <p:ext uri="{BB962C8B-B14F-4D97-AF65-F5344CB8AC3E}">
        <p14:creationId xmlns:p14="http://schemas.microsoft.com/office/powerpoint/2010/main" val="2031064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Lines used for shading, showing shadows in the land</a:t>
            </a:r>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7</a:t>
            </a:fld>
            <a:endParaRPr lang="en-AU"/>
          </a:p>
        </p:txBody>
      </p:sp>
    </p:spTree>
    <p:extLst>
      <p:ext uri="{BB962C8B-B14F-4D97-AF65-F5344CB8AC3E}">
        <p14:creationId xmlns:p14="http://schemas.microsoft.com/office/powerpoint/2010/main" val="2631268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how different types of lines (thick, thin, straight, curved) can convey emotion and viewpoint.</a:t>
            </a:r>
          </a:p>
          <a:p>
            <a:r>
              <a:rPr lang="en-US" dirty="0"/>
              <a:t>Discuss how </a:t>
            </a:r>
            <a:r>
              <a:rPr lang="en-US" dirty="0" err="1"/>
              <a:t>Ngalyarrkiny</a:t>
            </a:r>
            <a:r>
              <a:rPr lang="en-US" dirty="0"/>
              <a:t> uses line in his artwork to represent feelings of uncertainty, struggle, or community.</a:t>
            </a:r>
            <a:br>
              <a:rPr lang="en-US" dirty="0"/>
            </a:br>
            <a:r>
              <a:rPr lang="en-US" dirty="0"/>
              <a:t>Strikers lined up together echoed in the grasses lined up together – community. Policeman disrupts this rhythm, sitting separate.</a:t>
            </a:r>
          </a:p>
          <a:p>
            <a:endParaRPr lang="en-US" dirty="0"/>
          </a:p>
          <a:p>
            <a:r>
              <a:rPr lang="en-US" dirty="0"/>
              <a:t>Implied texture of the land created through dots, lines of bushes</a:t>
            </a:r>
            <a:endParaRPr lang="en-AU" dirty="0"/>
          </a:p>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9</a:t>
            </a:fld>
            <a:endParaRPr lang="en-AU"/>
          </a:p>
        </p:txBody>
      </p:sp>
    </p:spTree>
    <p:extLst>
      <p:ext uri="{BB962C8B-B14F-4D97-AF65-F5344CB8AC3E}">
        <p14:creationId xmlns:p14="http://schemas.microsoft.com/office/powerpoint/2010/main" val="34101698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BAA7AABF-6C52-4CCB-BB4C-0728775805DB}" type="slidenum">
              <a:rPr lang="en-AU" smtClean="0"/>
              <a:t>10</a:t>
            </a:fld>
            <a:endParaRPr lang="en-AU"/>
          </a:p>
        </p:txBody>
      </p:sp>
    </p:spTree>
    <p:extLst>
      <p:ext uri="{BB962C8B-B14F-4D97-AF65-F5344CB8AC3E}">
        <p14:creationId xmlns:p14="http://schemas.microsoft.com/office/powerpoint/2010/main" val="3118721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02B59-65BB-EC30-2495-E5AEEAE0EDE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36DE047-9B29-F9D0-BE1D-07A6FD597D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898340E1-BE9C-4B5D-F5C5-3F3DBB6ECAB0}"/>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1F14C60A-8B8C-CAF5-6A9D-1F9E3D97D52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DFC0CA5-2E73-90F6-44FA-CD1BD2B79C98}"/>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2894461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4FF39-F394-2F7C-68B1-4612798D2DB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8F5319F-6AD3-01F3-5C2B-83859B0BCF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14D16F3-8700-95F0-800B-68736BACBD94}"/>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428F8A94-89D1-07B9-0A59-98F7DAD9BE9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8DE0894-3BA1-0EE0-1C16-A5601B4DD32D}"/>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741355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E7CE5-FA8A-CFF1-89FF-E7D249D7EC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64AF0BF9-A9ED-4B76-0622-AE896A746C9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E7592B5-D85C-460D-E682-87CBEA8EDF96}"/>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D1816E74-8161-26D9-E2F7-69B53C6282E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2BDFFCA-FDE9-1D8F-B970-191C9E7B7235}"/>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51592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0925A-E9D9-3BE8-4FB9-63E2940B8C7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B3A9E798-A538-CC60-FCD0-F7702EF467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59D81CF1-8A38-ECD9-5277-7AFF27FD7F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D6C152F4-46E2-7F64-8D8D-5280F3657B80}"/>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6" name="Footer Placeholder 5">
            <a:extLst>
              <a:ext uri="{FF2B5EF4-FFF2-40B4-BE49-F238E27FC236}">
                <a16:creationId xmlns:a16="http://schemas.microsoft.com/office/drawing/2014/main" id="{9255DFFF-939D-4412-7139-0265C509E40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3AECC45-BCE5-6E71-E08B-357D6CC93F1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166710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BD029-9271-45B6-3D9E-3C0B4AC93DDC}"/>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888BE53D-3705-2CCB-3DE8-BDA088E36E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6E29084-E44B-3A13-4589-2F7B4631D8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4D354CA8-84D0-672B-BB4C-322BC21429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87391B-E422-F69D-FFF7-972A4F612C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42B30504-331A-399F-3CC2-084B33CBAC8B}"/>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8" name="Footer Placeholder 7">
            <a:extLst>
              <a:ext uri="{FF2B5EF4-FFF2-40B4-BE49-F238E27FC236}">
                <a16:creationId xmlns:a16="http://schemas.microsoft.com/office/drawing/2014/main" id="{CBAD1380-AF9F-0A5B-2BD5-4AF283F6E13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7F17D29E-CC0D-47A5-CE49-10A659A9713C}"/>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90256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4C42-A490-33FC-3DA7-DB2F527BCD62}"/>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CA69429-4C2C-74FF-DBD4-D0DECC3E6914}"/>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4" name="Footer Placeholder 3">
            <a:extLst>
              <a:ext uri="{FF2B5EF4-FFF2-40B4-BE49-F238E27FC236}">
                <a16:creationId xmlns:a16="http://schemas.microsoft.com/office/drawing/2014/main" id="{D2682D8A-FA88-A72A-9C09-4EB9172F7B4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07788ECE-936B-85B4-E42C-D08E5A09C860}"/>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780383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DD9D6D0-346E-3674-30F1-94F85BF48CB6}"/>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3" name="Footer Placeholder 2">
            <a:extLst>
              <a:ext uri="{FF2B5EF4-FFF2-40B4-BE49-F238E27FC236}">
                <a16:creationId xmlns:a16="http://schemas.microsoft.com/office/drawing/2014/main" id="{7C21A2BB-8C85-D670-C88D-4F3EFF79B066}"/>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E864108E-1BEC-146E-573C-3BEF5A72A9F9}"/>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793802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D19CC-8029-652F-8CB8-4393BC4861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725E9F5-3345-5D75-337D-D9ECF1AFDA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7902D05-86AF-4050-2BB7-8160B1239E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2AE70D-D78C-64C1-689D-5818F367105D}"/>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6" name="Footer Placeholder 5">
            <a:extLst>
              <a:ext uri="{FF2B5EF4-FFF2-40B4-BE49-F238E27FC236}">
                <a16:creationId xmlns:a16="http://schemas.microsoft.com/office/drawing/2014/main" id="{0D8BFD40-699D-0E23-1B2B-1E1C1030EE1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5AA341D-50FB-F600-BD5A-E446BFF55E0E}"/>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152293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F296E-ACDC-6F7D-030E-308B319FE0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7077ABE5-86A3-6A3B-042F-90D77D3E8E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361AB74C-88D4-BC32-B613-84EE2CA833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D96BF4-74A9-35A2-3C19-B573B1C01FBA}"/>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6" name="Footer Placeholder 5">
            <a:extLst>
              <a:ext uri="{FF2B5EF4-FFF2-40B4-BE49-F238E27FC236}">
                <a16:creationId xmlns:a16="http://schemas.microsoft.com/office/drawing/2014/main" id="{55201F55-B5AA-BA84-7010-43E2826DD91F}"/>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7C9BE87-DCEF-C28D-CCF8-F5A4FB42FDD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3160915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4CC84-BACF-8FC9-2A66-9703CD0A7B56}"/>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A715CB85-D289-CC8C-16A8-A329DD53BE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850C145-F78E-BF3B-71A7-A0B2924628D6}"/>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14CD5DBE-C5C4-0742-2BF3-ECCEDB35D20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DE3508D-1B93-D6AE-619C-B06195133A9F}"/>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52380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B7DC72-0566-5DC8-CBCD-8768973589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F9EBF3A-8135-1328-AD2C-B912D388A9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1010FBC-630A-2922-CB68-1A7258721D5A}"/>
              </a:ext>
            </a:extLst>
          </p:cNvPr>
          <p:cNvSpPr>
            <a:spLocks noGrp="1"/>
          </p:cNvSpPr>
          <p:nvPr>
            <p:ph type="dt" sz="half" idx="10"/>
          </p:nvPr>
        </p:nvSpPr>
        <p:spPr/>
        <p:txBody>
          <a:body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CCEA817A-2EFB-938C-96F4-785FE9F9643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F4ECF4C-9A6F-222F-FCA7-9F743E2E405A}"/>
              </a:ext>
            </a:extLst>
          </p:cNvPr>
          <p:cNvSpPr>
            <a:spLocks noGrp="1"/>
          </p:cNvSpPr>
          <p:nvPr>
            <p:ph type="sldNum" sz="quarter" idx="12"/>
          </p:nvPr>
        </p:nvSpPr>
        <p:spPr/>
        <p:txBody>
          <a:bodyPr/>
          <a:lstStyle/>
          <a:p>
            <a:fld id="{1CE4DC79-29E1-4084-96D1-34E17EF5BC6E}" type="slidenum">
              <a:rPr lang="en-AU" smtClean="0"/>
              <a:t>‹#›</a:t>
            </a:fld>
            <a:endParaRPr lang="en-AU"/>
          </a:p>
        </p:txBody>
      </p:sp>
    </p:spTree>
    <p:extLst>
      <p:ext uri="{BB962C8B-B14F-4D97-AF65-F5344CB8AC3E}">
        <p14:creationId xmlns:p14="http://schemas.microsoft.com/office/powerpoint/2010/main" val="3676781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206EC68-E776-69E0-AC58-8573F63961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E1A23A1-21D3-64EE-3D94-35374166F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3135712-EF6D-05B2-93E1-B174E5F0F4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BE6FFB0-9BB9-4532-B642-38631958CE00}" type="datetimeFigureOut">
              <a:rPr lang="en-AU" smtClean="0"/>
              <a:t>6/04/2026</a:t>
            </a:fld>
            <a:endParaRPr lang="en-AU"/>
          </a:p>
        </p:txBody>
      </p:sp>
      <p:sp>
        <p:nvSpPr>
          <p:cNvPr id="5" name="Footer Placeholder 4">
            <a:extLst>
              <a:ext uri="{FF2B5EF4-FFF2-40B4-BE49-F238E27FC236}">
                <a16:creationId xmlns:a16="http://schemas.microsoft.com/office/drawing/2014/main" id="{59B604A2-D3AD-F0D5-A26B-EE268EE910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B6423A76-DB53-6179-8616-6E20C77075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CE4DC79-29E1-4084-96D1-34E17EF5BC6E}" type="slidenum">
              <a:rPr lang="en-AU" smtClean="0"/>
              <a:t>‹#›</a:t>
            </a:fld>
            <a:endParaRPr lang="en-AU"/>
          </a:p>
        </p:txBody>
      </p:sp>
    </p:spTree>
    <p:extLst>
      <p:ext uri="{BB962C8B-B14F-4D97-AF65-F5344CB8AC3E}">
        <p14:creationId xmlns:p14="http://schemas.microsoft.com/office/powerpoint/2010/main" val="1997028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4.png"/><Relationship Id="rId5" Type="http://schemas.microsoft.com/office/2007/relationships/hdphoto" Target="../media/hdphoto2.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8" Type="http://schemas.openxmlformats.org/officeDocument/2006/relationships/hyperlink" Target="https://visitwanderland.com.au/explore/north-west/comet-gold-mine-and-tourist-centre/tin-yandy" TargetMode="External"/><Relationship Id="rId3" Type="http://schemas.openxmlformats.org/officeDocument/2006/relationships/image" Target="../media/image2.png"/><Relationship Id="rId7"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8.png"/><Relationship Id="rId9" Type="http://schemas.openxmlformats.org/officeDocument/2006/relationships/image" Target="../media/image16.jp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4.xml"/><Relationship Id="rId4"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hyperlink" Target="https://www.abc.net.au/listen/programs/fierce-girls/daisy-bindi-the-girl-who-fought-for-more/9550202" TargetMode="External"/><Relationship Id="rId2" Type="http://schemas.openxmlformats.org/officeDocument/2006/relationships/image" Target="../media/image2.png"/><Relationship Id="rId1" Type="http://schemas.openxmlformats.org/officeDocument/2006/relationships/slideLayout" Target="../slideLayouts/slideLayout4.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14106B-C33E-22DB-8366-7EE64685F208}"/>
              </a:ext>
            </a:extLst>
          </p:cNvPr>
          <p:cNvPicPr>
            <a:picLocks noChangeAspect="1"/>
          </p:cNvPicPr>
          <p:nvPr/>
        </p:nvPicPr>
        <p:blipFill>
          <a:blip r:embed="rId3">
            <a:alphaModFix amt="90000"/>
            <a:extLst>
              <a:ext uri="{BEBA8EAE-BF5A-486C-A8C5-ECC9F3942E4B}">
                <a14:imgProps xmlns:a14="http://schemas.microsoft.com/office/drawing/2010/main">
                  <a14:imgLayer r:embed="rId4">
                    <a14:imgEffect>
                      <a14:colorTemperature colorTemp="3499"/>
                    </a14:imgEffect>
                    <a14:imgEffect>
                      <a14:saturation sat="0"/>
                    </a14:imgEffect>
                  </a14:imgLayer>
                </a14:imgProps>
              </a:ext>
            </a:extLst>
          </a:blip>
          <a:stretch>
            <a:fillRect/>
          </a:stretch>
        </p:blipFill>
        <p:spPr>
          <a:xfrm>
            <a:off x="0" y="5024"/>
            <a:ext cx="12192000" cy="6589776"/>
          </a:xfrm>
          <a:prstGeom prst="rect">
            <a:avLst/>
          </a:prstGeom>
          <a:solidFill>
            <a:srgbClr val="F9F26F">
              <a:alpha val="35686"/>
            </a:srgbClr>
          </a:solidFill>
        </p:spPr>
      </p:pic>
      <p:sp>
        <p:nvSpPr>
          <p:cNvPr id="4" name="Title 3">
            <a:extLst>
              <a:ext uri="{FF2B5EF4-FFF2-40B4-BE49-F238E27FC236}">
                <a16:creationId xmlns:a16="http://schemas.microsoft.com/office/drawing/2014/main" id="{061EA404-6BB6-133E-4307-05911156EE97}"/>
              </a:ext>
            </a:extLst>
          </p:cNvPr>
          <p:cNvSpPr>
            <a:spLocks noGrp="1"/>
          </p:cNvSpPr>
          <p:nvPr>
            <p:ph type="title"/>
          </p:nvPr>
        </p:nvSpPr>
        <p:spPr/>
        <p:txBody>
          <a:bodyPr>
            <a:normAutofit/>
          </a:bodyPr>
          <a:lstStyle/>
          <a:p>
            <a:r>
              <a:rPr lang="en-AU" dirty="0">
                <a:latin typeface="Calibri" panose="020F0502020204030204" pitchFamily="34" charset="0"/>
                <a:ea typeface="Calibri" panose="020F0502020204030204" pitchFamily="34" charset="0"/>
                <a:cs typeface="Calibri" panose="020F0502020204030204" pitchFamily="34" charset="0"/>
              </a:rPr>
              <a:t>Lesson 7</a:t>
            </a:r>
          </a:p>
        </p:txBody>
      </p:sp>
      <p:pic>
        <p:nvPicPr>
          <p:cNvPr id="7" name="Picture 6">
            <a:extLst>
              <a:ext uri="{FF2B5EF4-FFF2-40B4-BE49-F238E27FC236}">
                <a16:creationId xmlns:a16="http://schemas.microsoft.com/office/drawing/2014/main" id="{C79F3A27-3316-F0ED-E14F-1224826A0E8F}"/>
              </a:ext>
            </a:extLst>
          </p:cNvPr>
          <p:cNvPicPr>
            <a:picLocks noChangeAspect="1"/>
          </p:cNvPicPr>
          <p:nvPr/>
        </p:nvPicPr>
        <p:blipFill>
          <a:blip r:embed="rId5"/>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6A60A66E-DC4C-3F6F-AE3B-AC5D935BAF14}"/>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904055FF-E55B-7CD3-FB18-29C8B1190D8B}"/>
              </a:ext>
            </a:extLst>
          </p:cNvPr>
          <p:cNvSpPr txBox="1"/>
          <p:nvPr/>
        </p:nvSpPr>
        <p:spPr>
          <a:xfrm>
            <a:off x="839788" y="6594438"/>
            <a:ext cx="6094206" cy="276999"/>
          </a:xfrm>
          <a:prstGeom prst="rect">
            <a:avLst/>
          </a:prstGeom>
          <a:solidFill>
            <a:srgbClr val="FEEC6A"/>
          </a:solid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1</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2" name="Content Placeholder 4">
            <a:extLst>
              <a:ext uri="{FF2B5EF4-FFF2-40B4-BE49-F238E27FC236}">
                <a16:creationId xmlns:a16="http://schemas.microsoft.com/office/drawing/2014/main" id="{4AC5A917-707D-AD61-CC31-853C6F39FC6C}"/>
              </a:ext>
            </a:extLst>
          </p:cNvPr>
          <p:cNvSpPr>
            <a:spLocks noGrp="1"/>
          </p:cNvSpPr>
          <p:nvPr>
            <p:ph sz="half" idx="1"/>
          </p:nvPr>
        </p:nvSpPr>
        <p:spPr>
          <a:xfrm>
            <a:off x="838200" y="1714115"/>
            <a:ext cx="5181600" cy="4642080"/>
          </a:xfrm>
        </p:spPr>
        <p:txBody>
          <a:bodyPr>
            <a:normAutofit/>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Lesson Intention:</a:t>
            </a:r>
          </a:p>
          <a:p>
            <a:r>
              <a:rPr lang="en-US" sz="2400" dirty="0">
                <a:latin typeface="Calibri" panose="020F0502020204030204" pitchFamily="34" charset="0"/>
                <a:ea typeface="Calibri" panose="020F0502020204030204" pitchFamily="34" charset="0"/>
                <a:cs typeface="Calibri" panose="020F0502020204030204" pitchFamily="34" charset="0"/>
              </a:rPr>
              <a:t>Explore selected artworks from Pilbara strikers and artists from </a:t>
            </a:r>
            <a:r>
              <a:rPr lang="en-US" sz="2400" dirty="0" err="1">
                <a:latin typeface="Calibri" panose="020F0502020204030204" pitchFamily="34" charset="0"/>
                <a:ea typeface="Calibri" panose="020F0502020204030204" pitchFamily="34" charset="0"/>
                <a:cs typeface="Calibri" panose="020F0502020204030204" pitchFamily="34" charset="0"/>
              </a:rPr>
              <a:t>Strelley</a:t>
            </a:r>
            <a:r>
              <a:rPr lang="en-US" sz="2400" dirty="0">
                <a:latin typeface="Calibri" panose="020F0502020204030204" pitchFamily="34" charset="0"/>
                <a:ea typeface="Calibri" panose="020F0502020204030204" pitchFamily="34" charset="0"/>
                <a:cs typeface="Calibri" panose="020F0502020204030204" pitchFamily="34" charset="0"/>
              </a:rPr>
              <a:t> station, focusing on the use </a:t>
            </a:r>
            <a:br>
              <a:rPr lang="en-US" sz="2400" dirty="0">
                <a:latin typeface="Calibri" panose="020F0502020204030204" pitchFamily="34" charset="0"/>
                <a:ea typeface="Calibri" panose="020F0502020204030204" pitchFamily="34" charset="0"/>
                <a:cs typeface="Calibri" panose="020F0502020204030204" pitchFamily="34" charset="0"/>
              </a:rPr>
            </a:br>
            <a:r>
              <a:rPr lang="en-US" sz="2400" dirty="0">
                <a:latin typeface="Calibri" panose="020F0502020204030204" pitchFamily="34" charset="0"/>
                <a:ea typeface="Calibri" panose="020F0502020204030204" pitchFamily="34" charset="0"/>
                <a:cs typeface="Calibri" panose="020F0502020204030204" pitchFamily="34" charset="0"/>
              </a:rPr>
              <a:t>of line, texture, and value to express viewpoints about their life and experiences.</a:t>
            </a:r>
            <a:endParaRPr lang="en-AU" sz="2400"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AU" sz="2400" dirty="0">
              <a:latin typeface="Calibri" panose="020F0502020204030204" pitchFamily="34" charset="0"/>
              <a:ea typeface="Calibri" panose="020F0502020204030204" pitchFamily="34" charset="0"/>
              <a:cs typeface="Calibri" panose="020F0502020204030204" pitchFamily="34" charset="0"/>
            </a:endParaRPr>
          </a:p>
          <a:p>
            <a:endParaRPr lang="en-AU" b="1" dirty="0">
              <a:latin typeface="Calibri" panose="020F0502020204030204" pitchFamily="34" charset="0"/>
              <a:ea typeface="Calibri" panose="020F0502020204030204" pitchFamily="34" charset="0"/>
              <a:cs typeface="Calibri" panose="020F0502020204030204" pitchFamily="34" charset="0"/>
            </a:endParaRPr>
          </a:p>
          <a:p>
            <a:endParaRPr lang="en-AU" dirty="0">
              <a:latin typeface="Calibri" panose="020F0502020204030204" pitchFamily="34" charset="0"/>
              <a:ea typeface="Calibri" panose="020F0502020204030204" pitchFamily="34" charset="0"/>
              <a:cs typeface="Calibri" panose="020F0502020204030204" pitchFamily="34" charset="0"/>
            </a:endParaRPr>
          </a:p>
        </p:txBody>
      </p:sp>
      <p:sp>
        <p:nvSpPr>
          <p:cNvPr id="13" name="Content Placeholder 5">
            <a:extLst>
              <a:ext uri="{FF2B5EF4-FFF2-40B4-BE49-F238E27FC236}">
                <a16:creationId xmlns:a16="http://schemas.microsoft.com/office/drawing/2014/main" id="{D37AD30E-1074-59EF-16BD-81628F715ABA}"/>
              </a:ext>
            </a:extLst>
          </p:cNvPr>
          <p:cNvSpPr>
            <a:spLocks noGrp="1"/>
          </p:cNvSpPr>
          <p:nvPr>
            <p:ph sz="half" idx="2"/>
          </p:nvPr>
        </p:nvSpPr>
        <p:spPr>
          <a:xfrm>
            <a:off x="6172200" y="1714115"/>
            <a:ext cx="5040854" cy="4642080"/>
          </a:xfrm>
        </p:spPr>
        <p:txBody>
          <a:bodyPr>
            <a:normAutofit/>
          </a:bodyPr>
          <a:lstStyle/>
          <a:p>
            <a:pPr marL="0" indent="0">
              <a:buNone/>
            </a:pPr>
            <a:r>
              <a:rPr lang="en-AU" b="1" dirty="0">
                <a:latin typeface="Calibri" panose="020F0502020204030204" pitchFamily="34" charset="0"/>
                <a:ea typeface="Calibri" panose="020F0502020204030204" pitchFamily="34" charset="0"/>
                <a:cs typeface="Calibri" panose="020F0502020204030204" pitchFamily="34" charset="0"/>
              </a:rPr>
              <a:t>Success Criteria:</a:t>
            </a:r>
          </a:p>
          <a:p>
            <a:r>
              <a:rPr lang="en-US" sz="2400" dirty="0">
                <a:latin typeface="Calibri" panose="020F0502020204030204" pitchFamily="34" charset="0"/>
                <a:ea typeface="Calibri" panose="020F0502020204030204" pitchFamily="34" charset="0"/>
                <a:cs typeface="Calibri" panose="020F0502020204030204" pitchFamily="34" charset="0"/>
              </a:rPr>
              <a:t>I can identify the use of line, texture, and shading in the work of artists from </a:t>
            </a:r>
            <a:r>
              <a:rPr lang="en-US" sz="2400" dirty="0" err="1">
                <a:latin typeface="Calibri" panose="020F0502020204030204" pitchFamily="34" charset="0"/>
                <a:ea typeface="Calibri" panose="020F0502020204030204" pitchFamily="34" charset="0"/>
                <a:cs typeface="Calibri" panose="020F0502020204030204" pitchFamily="34" charset="0"/>
              </a:rPr>
              <a:t>Strelley</a:t>
            </a:r>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I can apply my knowledge of the Pilbara Walk Off to make connections with the art </a:t>
            </a:r>
          </a:p>
          <a:p>
            <a:r>
              <a:rPr lang="en-US" sz="2400" dirty="0">
                <a:latin typeface="Calibri" panose="020F0502020204030204" pitchFamily="34" charset="0"/>
                <a:ea typeface="Calibri" panose="020F0502020204030204" pitchFamily="34" charset="0"/>
                <a:cs typeface="Calibri" panose="020F0502020204030204" pitchFamily="34" charset="0"/>
              </a:rPr>
              <a:t>I can create a pencil drawing of a scene from the 1946 Pilbara Strike, focusing online, texture or shading.</a:t>
            </a:r>
          </a:p>
          <a:p>
            <a:pPr marL="0" indent="0">
              <a:buNone/>
            </a:pPr>
            <a:endParaRPr lang="en-AU"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99525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EF131-18AD-4681-DDCC-ED1EAECC388E}"/>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77A98214-C90A-EFF1-2C62-B7919000D044}"/>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sp>
        <p:nvSpPr>
          <p:cNvPr id="4" name="Title 3">
            <a:extLst>
              <a:ext uri="{FF2B5EF4-FFF2-40B4-BE49-F238E27FC236}">
                <a16:creationId xmlns:a16="http://schemas.microsoft.com/office/drawing/2014/main" id="{B6181B37-594F-7E15-4A0B-B7B95EE922B9}"/>
              </a:ext>
            </a:extLst>
          </p:cNvPr>
          <p:cNvSpPr>
            <a:spLocks noGrp="1"/>
          </p:cNvSpPr>
          <p:nvPr>
            <p:ph type="title"/>
          </p:nvPr>
        </p:nvSpPr>
        <p:spPr>
          <a:xfrm>
            <a:off x="1344706" y="365125"/>
            <a:ext cx="10009094" cy="1325563"/>
          </a:xfrm>
        </p:spPr>
        <p:txBody>
          <a:bodyPr>
            <a:normAutofit/>
          </a:bodyPr>
          <a:lstStyle/>
          <a:p>
            <a:r>
              <a:rPr lang="en-AU" sz="4000" dirty="0">
                <a:solidFill>
                  <a:srgbClr val="EEEAE1"/>
                </a:solidFill>
                <a:latin typeface="Calibri" panose="020F0502020204030204" pitchFamily="34" charset="0"/>
                <a:ea typeface="Calibri" panose="020F0502020204030204" pitchFamily="34" charset="0"/>
                <a:cs typeface="Calibri" panose="020F0502020204030204" pitchFamily="34" charset="0"/>
              </a:rPr>
              <a:t>Can you find </a:t>
            </a:r>
            <a:r>
              <a:rPr lang="en-AU" sz="4000" dirty="0" err="1">
                <a:solidFill>
                  <a:srgbClr val="EEEAE1"/>
                </a:solidFill>
                <a:latin typeface="Calibri" panose="020F0502020204030204" pitchFamily="34" charset="0"/>
                <a:ea typeface="Calibri" panose="020F0502020204030204" pitchFamily="34" charset="0"/>
                <a:cs typeface="Calibri" panose="020F0502020204030204" pitchFamily="34" charset="0"/>
              </a:rPr>
              <a:t>Strelley</a:t>
            </a:r>
            <a:r>
              <a:rPr lang="en-AU" sz="4000" dirty="0">
                <a:solidFill>
                  <a:srgbClr val="EEEAE1"/>
                </a:solidFill>
                <a:latin typeface="Calibri" panose="020F0502020204030204" pitchFamily="34" charset="0"/>
                <a:ea typeface="Calibri" panose="020F0502020204030204" pitchFamily="34" charset="0"/>
                <a:cs typeface="Calibri" panose="020F0502020204030204" pitchFamily="34" charset="0"/>
              </a:rPr>
              <a:t> on this map?</a:t>
            </a:r>
          </a:p>
        </p:txBody>
      </p:sp>
      <p:pic>
        <p:nvPicPr>
          <p:cNvPr id="7" name="Picture 6">
            <a:extLst>
              <a:ext uri="{FF2B5EF4-FFF2-40B4-BE49-F238E27FC236}">
                <a16:creationId xmlns:a16="http://schemas.microsoft.com/office/drawing/2014/main" id="{BEC9B71D-2C05-29C8-DB71-A4BC7FEC343D}"/>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DF2CC056-977E-2998-DE50-CB2292F0D77F}"/>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2FEC9CFD-69B0-3E6B-34FE-F3AD7C3066DB}"/>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2</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5545A5C0-7EAF-A824-5F5D-25C74F9E9B88}"/>
              </a:ext>
            </a:extLst>
          </p:cNvPr>
          <p:cNvSpPr/>
          <p:nvPr/>
        </p:nvSpPr>
        <p:spPr>
          <a:xfrm>
            <a:off x="5825594" y="1655218"/>
            <a:ext cx="4765639" cy="4446871"/>
          </a:xfrm>
          <a:prstGeom prst="rect">
            <a:avLst/>
          </a:prstGeom>
          <a:solidFill>
            <a:schemeClr val="tx2">
              <a:lumMod val="10000"/>
              <a:lumOff val="90000"/>
            </a:scheme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0" name="Picture 9">
            <a:extLst>
              <a:ext uri="{FF2B5EF4-FFF2-40B4-BE49-F238E27FC236}">
                <a16:creationId xmlns:a16="http://schemas.microsoft.com/office/drawing/2014/main" id="{3EBF9217-CD19-9DF7-5674-2B6FDBE1181D}"/>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2865" b="89844" l="10000" r="90000">
                        <a14:foregroundMark x1="20938" y1="90625" x2="35469" y2="89844"/>
                        <a14:foregroundMark x1="35469" y1="89844" x2="44688" y2="90885"/>
                        <a14:foregroundMark x1="44688" y1="90885" x2="59531" y2="89583"/>
                        <a14:foregroundMark x1="59531" y1="89583" x2="66719" y2="90885"/>
                        <a14:foregroundMark x1="66719" y1="90885" x2="75938" y2="89844"/>
                        <a14:foregroundMark x1="75938" y1="89844" x2="80313" y2="79427"/>
                        <a14:foregroundMark x1="80313" y1="79427" x2="80156" y2="17969"/>
                        <a14:foregroundMark x1="80156" y1="17969" x2="76094" y2="8854"/>
                        <a14:foregroundMark x1="76094" y1="8854" x2="75000" y2="10417"/>
                        <a14:foregroundMark x1="79063" y1="4219" x2="78438" y2="2865"/>
                        <a14:backgroundMark x1="82500" y1="1563" x2="82813" y2="2604"/>
                        <a14:backgroundMark x1="82500" y1="2604" x2="83906" y2="4948"/>
                        <a14:backgroundMark x1="82656" y1="3125" x2="82813" y2="8073"/>
                      </a14:backgroundRemoval>
                    </a14:imgEffect>
                  </a14:imgLayer>
                </a14:imgProps>
              </a:ext>
            </a:extLst>
          </a:blip>
          <a:srcRect l="18412" r="16054"/>
          <a:stretch>
            <a:fillRect/>
          </a:stretch>
        </p:blipFill>
        <p:spPr>
          <a:xfrm>
            <a:off x="5628047" y="1645331"/>
            <a:ext cx="5203767" cy="4733378"/>
          </a:xfrm>
          <a:prstGeom prst="rect">
            <a:avLst/>
          </a:prstGeom>
        </p:spPr>
      </p:pic>
      <p:pic>
        <p:nvPicPr>
          <p:cNvPr id="13" name="Picture 12">
            <a:extLst>
              <a:ext uri="{FF2B5EF4-FFF2-40B4-BE49-F238E27FC236}">
                <a16:creationId xmlns:a16="http://schemas.microsoft.com/office/drawing/2014/main" id="{3A72309C-96EF-A21B-E4DB-62CFFC32675E}"/>
              </a:ext>
            </a:extLst>
          </p:cNvPr>
          <p:cNvPicPr>
            <a:picLocks noChangeAspect="1"/>
          </p:cNvPicPr>
          <p:nvPr/>
        </p:nvPicPr>
        <p:blipFill>
          <a:blip r:embed="rId6"/>
          <a:srcRect l="4949" r="11736"/>
          <a:stretch>
            <a:fillRect/>
          </a:stretch>
        </p:blipFill>
        <p:spPr>
          <a:xfrm>
            <a:off x="2233229" y="1655218"/>
            <a:ext cx="3166080" cy="2128085"/>
          </a:xfrm>
          <a:prstGeom prst="rect">
            <a:avLst/>
          </a:prstGeom>
        </p:spPr>
      </p:pic>
      <p:pic>
        <p:nvPicPr>
          <p:cNvPr id="12" name="Picture 11">
            <a:extLst>
              <a:ext uri="{FF2B5EF4-FFF2-40B4-BE49-F238E27FC236}">
                <a16:creationId xmlns:a16="http://schemas.microsoft.com/office/drawing/2014/main" id="{FE013248-55CB-2A4B-9D99-E1BE4F7ABDE5}"/>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9956" b="93584" l="10000" r="90000">
                        <a14:foregroundMark x1="62500" y1="13274" x2="73438" y2="13496"/>
                        <a14:foregroundMark x1="73438" y1="13496" x2="71875" y2="14159"/>
                        <a14:foregroundMark x1="64219" y1="10398" x2="63594" y2="11062"/>
                        <a14:foregroundMark x1="45938" y1="81858" x2="45938" y2="81858"/>
                        <a14:foregroundMark x1="45938" y1="81858" x2="46094" y2="86283"/>
                        <a14:foregroundMark x1="47656" y1="80752" x2="39844" y2="93584"/>
                        <a14:foregroundMark x1="39844" y1="93584" x2="45469" y2="86062"/>
                        <a14:foregroundMark x1="42656" y1="89159" x2="40156" y2="93142"/>
                        <a14:foregroundMark x1="44063" y1="90265" x2="42500" y2="91593"/>
                        <a14:foregroundMark x1="44375" y1="89602" x2="40469" y2="92478"/>
                        <a14:foregroundMark x1="42656" y1="91593" x2="48906" y2="90044"/>
                        <a14:foregroundMark x1="42969" y1="91593" x2="48281" y2="91372"/>
                      </a14:backgroundRemoval>
                    </a14:imgEffect>
                  </a14:imgLayer>
                </a14:imgProps>
              </a:ext>
            </a:extLst>
          </a:blip>
          <a:srcRect l="24909" t="-4925" r="27695" b="3016"/>
          <a:stretch>
            <a:fillRect/>
          </a:stretch>
        </p:blipFill>
        <p:spPr>
          <a:xfrm>
            <a:off x="1294885" y="2783507"/>
            <a:ext cx="1647951" cy="2502383"/>
          </a:xfrm>
          <a:prstGeom prst="rect">
            <a:avLst/>
          </a:prstGeom>
        </p:spPr>
      </p:pic>
      <p:sp>
        <p:nvSpPr>
          <p:cNvPr id="14" name="Rectangle 13">
            <a:extLst>
              <a:ext uri="{FF2B5EF4-FFF2-40B4-BE49-F238E27FC236}">
                <a16:creationId xmlns:a16="http://schemas.microsoft.com/office/drawing/2014/main" id="{00B8A2F6-2185-A4D8-EDE1-2A5DD353F4F3}"/>
              </a:ext>
            </a:extLst>
          </p:cNvPr>
          <p:cNvSpPr/>
          <p:nvPr/>
        </p:nvSpPr>
        <p:spPr>
          <a:xfrm>
            <a:off x="5814836" y="1642652"/>
            <a:ext cx="4770689" cy="4456935"/>
          </a:xfrm>
          <a:prstGeom prst="rect">
            <a:avLst/>
          </a:prstGeom>
          <a:noFill/>
          <a:ln w="28575">
            <a:solidFill>
              <a:srgbClr val="EEEAE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395540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1D12E-667C-C429-4430-39FB255E0AF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DFF4BF0-CCE0-7C46-239B-8D50149AC8C0}"/>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dirty="0"/>
          </a:p>
        </p:txBody>
      </p:sp>
      <p:pic>
        <p:nvPicPr>
          <p:cNvPr id="7" name="Picture 6">
            <a:extLst>
              <a:ext uri="{FF2B5EF4-FFF2-40B4-BE49-F238E27FC236}">
                <a16:creationId xmlns:a16="http://schemas.microsoft.com/office/drawing/2014/main" id="{41802923-4414-0130-7D89-7DFE24FE8A8C}"/>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59E8E41A-C333-5675-210F-6B6D4987F7FA}"/>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A1BEE2C3-AD80-0727-6478-62D3B40E5F73}"/>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3</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9842170-D1B3-37F0-C3B7-45EC4C18B033}"/>
              </a:ext>
            </a:extLst>
          </p:cNvPr>
          <p:cNvPicPr>
            <a:picLocks noChangeAspect="1"/>
          </p:cNvPicPr>
          <p:nvPr/>
        </p:nvPicPr>
        <p:blipFill>
          <a:blip r:embed="rId4"/>
          <a:srcRect l="1995" t="1473" r="2035"/>
          <a:stretch>
            <a:fillRect/>
          </a:stretch>
        </p:blipFill>
        <p:spPr>
          <a:xfrm>
            <a:off x="1844741" y="484093"/>
            <a:ext cx="8568662" cy="5722431"/>
          </a:xfrm>
          <a:prstGeom prst="rect">
            <a:avLst/>
          </a:prstGeom>
        </p:spPr>
      </p:pic>
      <p:sp>
        <p:nvSpPr>
          <p:cNvPr id="5" name="TextBox 4">
            <a:extLst>
              <a:ext uri="{FF2B5EF4-FFF2-40B4-BE49-F238E27FC236}">
                <a16:creationId xmlns:a16="http://schemas.microsoft.com/office/drawing/2014/main" id="{D37243E6-D00C-0202-7434-C074911F98B1}"/>
              </a:ext>
            </a:extLst>
          </p:cNvPr>
          <p:cNvSpPr txBox="1"/>
          <p:nvPr/>
        </p:nvSpPr>
        <p:spPr>
          <a:xfrm rot="16200000" flipH="1">
            <a:off x="7748732" y="3148767"/>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7821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333F3-B051-9CD3-3665-8F7990E74FCB}"/>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0A5679D8-0C64-E919-8F09-F685AEB303E8}"/>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6056CA00-00C5-6D64-048A-9EA53A63236A}"/>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AB763A65-2248-3D48-9415-756EF6A37C4D}"/>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7AFE47D5-0396-AB52-EAD8-8F18C4096DA9}"/>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4</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63F669E4-4B1A-A84A-9F3D-93C902834AFE}"/>
              </a:ext>
            </a:extLst>
          </p:cNvPr>
          <p:cNvPicPr>
            <a:picLocks noChangeAspect="1"/>
          </p:cNvPicPr>
          <p:nvPr/>
        </p:nvPicPr>
        <p:blipFill>
          <a:blip r:embed="rId3"/>
          <a:srcRect l="1917" t="3607" r="2109" b="2229"/>
          <a:stretch>
            <a:fillRect/>
          </a:stretch>
        </p:blipFill>
        <p:spPr>
          <a:xfrm>
            <a:off x="1861070" y="473337"/>
            <a:ext cx="8616876" cy="5680038"/>
          </a:xfrm>
          <a:prstGeom prst="rect">
            <a:avLst/>
          </a:prstGeom>
        </p:spPr>
      </p:pic>
      <p:sp>
        <p:nvSpPr>
          <p:cNvPr id="2" name="TextBox 1">
            <a:extLst>
              <a:ext uri="{FF2B5EF4-FFF2-40B4-BE49-F238E27FC236}">
                <a16:creationId xmlns:a16="http://schemas.microsoft.com/office/drawing/2014/main" id="{B9781D41-58F2-DB80-BB2E-AC1B3AC9647D}"/>
              </a:ext>
            </a:extLst>
          </p:cNvPr>
          <p:cNvSpPr txBox="1"/>
          <p:nvPr/>
        </p:nvSpPr>
        <p:spPr>
          <a:xfrm rot="16200000" flipH="1">
            <a:off x="7828742" y="3114477"/>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19097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367BD7-C50F-50AB-C143-672D727D376F}"/>
            </a:ext>
          </a:extLst>
        </p:cNvPr>
        <p:cNvGrpSpPr/>
        <p:nvPr/>
      </p:nvGrpSpPr>
      <p:grpSpPr>
        <a:xfrm>
          <a:off x="0" y="0"/>
          <a:ext cx="0" cy="0"/>
          <a:chOff x="0" y="0"/>
          <a:chExt cx="0" cy="0"/>
        </a:xfrm>
      </p:grpSpPr>
      <p:sp>
        <p:nvSpPr>
          <p:cNvPr id="13" name="Rectangle 12">
            <a:extLst>
              <a:ext uri="{FF2B5EF4-FFF2-40B4-BE49-F238E27FC236}">
                <a16:creationId xmlns:a16="http://schemas.microsoft.com/office/drawing/2014/main" id="{075B6ADF-79D2-CEFF-9723-3F77227C0004}"/>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7E33162F-1529-BF2F-6822-5A228807107C}"/>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D35C6C5B-39FF-7A90-BB6B-EB023A109325}"/>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F8CA187C-A5BF-17C3-2DAF-CB25DBF1A9F5}"/>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5</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EB29D34F-1BDF-D5E1-2678-C9875D4A4B40}"/>
              </a:ext>
            </a:extLst>
          </p:cNvPr>
          <p:cNvPicPr>
            <a:picLocks noChangeAspect="1"/>
          </p:cNvPicPr>
          <p:nvPr/>
        </p:nvPicPr>
        <p:blipFill>
          <a:blip r:embed="rId4"/>
          <a:srcRect l="2020" t="3624" r="1996" b="4982"/>
          <a:stretch>
            <a:fillRect/>
          </a:stretch>
        </p:blipFill>
        <p:spPr>
          <a:xfrm>
            <a:off x="1742738" y="473331"/>
            <a:ext cx="8692179" cy="5752125"/>
          </a:xfrm>
          <a:prstGeom prst="rect">
            <a:avLst/>
          </a:prstGeom>
        </p:spPr>
      </p:pic>
      <p:sp>
        <p:nvSpPr>
          <p:cNvPr id="2" name="TextBox 1">
            <a:extLst>
              <a:ext uri="{FF2B5EF4-FFF2-40B4-BE49-F238E27FC236}">
                <a16:creationId xmlns:a16="http://schemas.microsoft.com/office/drawing/2014/main" id="{C1967BBE-A8E2-DDAB-5398-15AD526E9D64}"/>
              </a:ext>
            </a:extLst>
          </p:cNvPr>
          <p:cNvSpPr txBox="1"/>
          <p:nvPr/>
        </p:nvSpPr>
        <p:spPr>
          <a:xfrm rot="16200000" flipH="1">
            <a:off x="7748732" y="3194487"/>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04692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6C3B1-EFE2-FB94-6A01-DBE89E1739E9}"/>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9B8448D-4967-83DD-A302-D5B9EBE210EE}"/>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083204EC-4BEC-A931-FDF8-A15072E65ADA}"/>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0E0EA775-D75A-F11B-7CCF-35D1DC4E8798}"/>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75621F55-DF31-C80F-2657-8115C2F97504}"/>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6</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97D43FC1-9908-4421-8C4D-24EC54609CC7}"/>
              </a:ext>
            </a:extLst>
          </p:cNvPr>
          <p:cNvPicPr>
            <a:picLocks noChangeAspect="1"/>
          </p:cNvPicPr>
          <p:nvPr/>
        </p:nvPicPr>
        <p:blipFill>
          <a:blip r:embed="rId4"/>
          <a:srcRect l="1658" t="3144" r="1814" b="1881"/>
          <a:stretch>
            <a:fillRect/>
          </a:stretch>
        </p:blipFill>
        <p:spPr>
          <a:xfrm>
            <a:off x="1678650" y="389191"/>
            <a:ext cx="8853086" cy="5819887"/>
          </a:xfrm>
          <a:prstGeom prst="rect">
            <a:avLst/>
          </a:prstGeom>
        </p:spPr>
      </p:pic>
      <p:sp>
        <p:nvSpPr>
          <p:cNvPr id="4" name="TextBox 3">
            <a:extLst>
              <a:ext uri="{FF2B5EF4-FFF2-40B4-BE49-F238E27FC236}">
                <a16:creationId xmlns:a16="http://schemas.microsoft.com/office/drawing/2014/main" id="{DE7789DB-7E3D-36E2-7EF2-36C5FF2A7119}"/>
              </a:ext>
            </a:extLst>
          </p:cNvPr>
          <p:cNvSpPr txBox="1"/>
          <p:nvPr/>
        </p:nvSpPr>
        <p:spPr>
          <a:xfrm rot="16200000" flipH="1">
            <a:off x="7874462" y="3171627"/>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2546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D560E-90B3-EFCE-C510-205F69F1432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CB967335-017E-990B-E1B3-59869CD457E1}"/>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4E1624C6-EF20-0B12-5C02-810C60C120EB}"/>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54B453FE-CABB-4B0E-044E-8CBF356AC725}"/>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59C097FB-A0C6-E9DC-34B8-435EAA6AA86C}"/>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7</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300EC191-DEC5-4B48-A255-38EC25087AB3}"/>
              </a:ext>
            </a:extLst>
          </p:cNvPr>
          <p:cNvPicPr>
            <a:picLocks noChangeAspect="1"/>
          </p:cNvPicPr>
          <p:nvPr/>
        </p:nvPicPr>
        <p:blipFill>
          <a:blip r:embed="rId4"/>
          <a:srcRect l="1859" t="2990" r="804"/>
          <a:stretch>
            <a:fillRect/>
          </a:stretch>
        </p:blipFill>
        <p:spPr>
          <a:xfrm>
            <a:off x="1749910" y="509799"/>
            <a:ext cx="8692179" cy="5730822"/>
          </a:xfrm>
          <a:prstGeom prst="rect">
            <a:avLst/>
          </a:prstGeom>
        </p:spPr>
      </p:pic>
      <p:sp>
        <p:nvSpPr>
          <p:cNvPr id="4" name="TextBox 3">
            <a:extLst>
              <a:ext uri="{FF2B5EF4-FFF2-40B4-BE49-F238E27FC236}">
                <a16:creationId xmlns:a16="http://schemas.microsoft.com/office/drawing/2014/main" id="{8BF07703-6E82-8B75-730C-5E4FDC3A7B13}"/>
              </a:ext>
            </a:extLst>
          </p:cNvPr>
          <p:cNvSpPr txBox="1"/>
          <p:nvPr/>
        </p:nvSpPr>
        <p:spPr>
          <a:xfrm rot="16200000" flipH="1">
            <a:off x="7783022" y="3217347"/>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21436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CB23A-A3F5-883C-3E84-DB0D8074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DDE5A8CD-9825-393F-D0C5-B5D3699CADF2}"/>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EE04D45C-EF0A-F9F3-D261-B5BBEEFAFD6F}"/>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12558A07-E7BD-8236-0E41-E581BAFDF020}"/>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2125AB08-21B7-70C2-9116-F90B203B5DD0}"/>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8</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160AAED2-5767-73EE-4600-48424F47454A}"/>
              </a:ext>
            </a:extLst>
          </p:cNvPr>
          <p:cNvPicPr>
            <a:picLocks noChangeAspect="1"/>
          </p:cNvPicPr>
          <p:nvPr/>
        </p:nvPicPr>
        <p:blipFill>
          <a:blip r:embed="rId3"/>
          <a:srcRect l="2008" t="2980" r="1899"/>
          <a:stretch>
            <a:fillRect/>
          </a:stretch>
        </p:blipFill>
        <p:spPr>
          <a:xfrm>
            <a:off x="2033192" y="435094"/>
            <a:ext cx="8208085" cy="5808347"/>
          </a:xfrm>
          <a:prstGeom prst="rect">
            <a:avLst/>
          </a:prstGeom>
        </p:spPr>
      </p:pic>
      <p:sp>
        <p:nvSpPr>
          <p:cNvPr id="4" name="TextBox 3">
            <a:extLst>
              <a:ext uri="{FF2B5EF4-FFF2-40B4-BE49-F238E27FC236}">
                <a16:creationId xmlns:a16="http://schemas.microsoft.com/office/drawing/2014/main" id="{C6BB917E-942B-2A6A-7BAD-A4FB1C04E7DA}"/>
              </a:ext>
            </a:extLst>
          </p:cNvPr>
          <p:cNvSpPr txBox="1"/>
          <p:nvPr/>
        </p:nvSpPr>
        <p:spPr>
          <a:xfrm rot="16200000" flipH="1">
            <a:off x="7588712" y="3205917"/>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12620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8FC19-3B5B-A2FF-C23B-8598C4A79A6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A1A6620-3829-5176-1186-EEDB67866B8C}"/>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64EF7322-A634-181C-44DC-69DA562E8769}"/>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C7248B8F-29D5-CE2D-8058-1C3BF1E75C9B}"/>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E1B209B8-CCEC-02B0-6D08-30D257302B83}"/>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9</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CB20992E-5F84-1E13-FF44-1D46CF139CE0}"/>
              </a:ext>
            </a:extLst>
          </p:cNvPr>
          <p:cNvPicPr>
            <a:picLocks noChangeAspect="1"/>
          </p:cNvPicPr>
          <p:nvPr/>
        </p:nvPicPr>
        <p:blipFill>
          <a:blip r:embed="rId4"/>
          <a:srcRect l="6082" t="8066" r="5581" b="8371"/>
          <a:stretch>
            <a:fillRect/>
          </a:stretch>
        </p:blipFill>
        <p:spPr>
          <a:xfrm>
            <a:off x="732903" y="843677"/>
            <a:ext cx="6765869" cy="4873214"/>
          </a:xfrm>
          <a:prstGeom prst="rect">
            <a:avLst/>
          </a:prstGeom>
        </p:spPr>
      </p:pic>
      <p:sp>
        <p:nvSpPr>
          <p:cNvPr id="4" name="TextBox 3">
            <a:extLst>
              <a:ext uri="{FF2B5EF4-FFF2-40B4-BE49-F238E27FC236}">
                <a16:creationId xmlns:a16="http://schemas.microsoft.com/office/drawing/2014/main" id="{53795AE1-F324-F0E5-6EC3-F163B27D0B39}"/>
              </a:ext>
            </a:extLst>
          </p:cNvPr>
          <p:cNvSpPr txBox="1"/>
          <p:nvPr/>
        </p:nvSpPr>
        <p:spPr>
          <a:xfrm>
            <a:off x="8013551" y="1110459"/>
            <a:ext cx="3688976" cy="4339650"/>
          </a:xfrm>
          <a:prstGeom prst="rect">
            <a:avLst/>
          </a:prstGeom>
          <a:noFill/>
        </p:spPr>
        <p:txBody>
          <a:bodyPr wrap="square">
            <a:spAutoFit/>
          </a:bodyPr>
          <a:lstStyle/>
          <a:p>
            <a:r>
              <a:rPr lang="en-AU" sz="3000" dirty="0">
                <a:solidFill>
                  <a:srgbClr val="EEEAE1"/>
                </a:solidFill>
                <a:latin typeface="Calibri" panose="020F0502020204030204" pitchFamily="34" charset="0"/>
                <a:ea typeface="Calibri" panose="020F0502020204030204" pitchFamily="34" charset="0"/>
                <a:cs typeface="Calibri" panose="020F0502020204030204" pitchFamily="34" charset="0"/>
              </a:rPr>
              <a:t>What is happening in this scene?</a:t>
            </a:r>
          </a:p>
          <a:p>
            <a:endPar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endParaRPr>
          </a:p>
          <a:p>
            <a:r>
              <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rPr>
              <a:t>How has Solomon Cocky </a:t>
            </a:r>
            <a:r>
              <a:rPr lang="en-AU" sz="2400" dirty="0" err="1">
                <a:solidFill>
                  <a:srgbClr val="EEEAE1"/>
                </a:solidFill>
                <a:latin typeface="Calibri" panose="020F0502020204030204" pitchFamily="34" charset="0"/>
                <a:ea typeface="Calibri" panose="020F0502020204030204" pitchFamily="34" charset="0"/>
                <a:cs typeface="Calibri" panose="020F0502020204030204" pitchFamily="34" charset="0"/>
              </a:rPr>
              <a:t>Ngalyarrkiny</a:t>
            </a:r>
            <a:r>
              <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rPr>
              <a:t> used these techniques:</a:t>
            </a:r>
          </a:p>
          <a:p>
            <a:pPr marL="342900" indent="-342900">
              <a:buFont typeface="Arial" panose="020B0604020202020204" pitchFamily="34" charset="0"/>
              <a:buChar char="•"/>
            </a:pPr>
            <a:r>
              <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rPr>
              <a:t>Line</a:t>
            </a:r>
          </a:p>
          <a:p>
            <a:pPr marL="342900" indent="-342900">
              <a:buFont typeface="Arial" panose="020B0604020202020204" pitchFamily="34" charset="0"/>
              <a:buChar char="•"/>
            </a:pPr>
            <a:r>
              <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rPr>
              <a:t>Shading</a:t>
            </a:r>
          </a:p>
          <a:p>
            <a:pPr marL="342900" indent="-342900">
              <a:buFont typeface="Arial" panose="020B0604020202020204" pitchFamily="34" charset="0"/>
              <a:buChar char="•"/>
            </a:pPr>
            <a:r>
              <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rPr>
              <a:t>Texture</a:t>
            </a:r>
          </a:p>
          <a:p>
            <a:r>
              <a:rPr lang="en-AU" sz="2400" dirty="0">
                <a:solidFill>
                  <a:srgbClr val="EEEAE1"/>
                </a:solidFill>
                <a:latin typeface="Calibri" panose="020F0502020204030204" pitchFamily="34" charset="0"/>
                <a:ea typeface="Calibri" panose="020F0502020204030204" pitchFamily="34" charset="0"/>
                <a:cs typeface="Calibri" panose="020F0502020204030204" pitchFamily="34" charset="0"/>
              </a:rPr>
              <a:t>to convey emotion or viewpoint?</a:t>
            </a:r>
          </a:p>
        </p:txBody>
      </p:sp>
      <p:sp>
        <p:nvSpPr>
          <p:cNvPr id="3" name="TextBox 2">
            <a:extLst>
              <a:ext uri="{FF2B5EF4-FFF2-40B4-BE49-F238E27FC236}">
                <a16:creationId xmlns:a16="http://schemas.microsoft.com/office/drawing/2014/main" id="{4862E569-9F5C-4F10-1CB4-2CF91F09EB05}"/>
              </a:ext>
            </a:extLst>
          </p:cNvPr>
          <p:cNvSpPr txBox="1"/>
          <p:nvPr/>
        </p:nvSpPr>
        <p:spPr>
          <a:xfrm flipH="1">
            <a:off x="627841" y="5716891"/>
            <a:ext cx="5791010" cy="461665"/>
          </a:xfrm>
          <a:prstGeom prst="rect">
            <a:avLst/>
          </a:prstGeom>
          <a:noFill/>
        </p:spPr>
        <p:txBody>
          <a:bodyPr wrap="square" rtlCol="0">
            <a:spAutoFit/>
          </a:bodyPr>
          <a:lstStyle/>
          <a:p>
            <a:r>
              <a:rPr lang="en-AU" sz="1200" dirty="0">
                <a:solidFill>
                  <a:srgbClr val="EEEAE1"/>
                </a:solidFill>
                <a:latin typeface="Calibri" panose="020F0502020204030204" pitchFamily="34" charset="0"/>
                <a:ea typeface="Calibri" panose="020F0502020204030204" pitchFamily="34" charset="0"/>
                <a:cs typeface="Calibri" panose="020F0502020204030204" pitchFamily="34" charset="0"/>
              </a:rPr>
              <a:t>Courtesy of Nomads Charitable and Educational Foundation, UWA Collected website</a:t>
            </a:r>
          </a:p>
          <a:p>
            <a:endParaRPr lang="en-AU"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98344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CB626-62FE-A91D-FFD0-D9FD142EEF9D}"/>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EC097093-5E38-5059-FBDF-9977B59CC212}"/>
              </a:ext>
            </a:extLst>
          </p:cNvPr>
          <p:cNvSpPr/>
          <p:nvPr/>
        </p:nvSpPr>
        <p:spPr>
          <a:xfrm>
            <a:off x="0" y="0"/>
            <a:ext cx="12295991"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a:p>
        </p:txBody>
      </p:sp>
      <p:pic>
        <p:nvPicPr>
          <p:cNvPr id="7" name="Picture 6">
            <a:extLst>
              <a:ext uri="{FF2B5EF4-FFF2-40B4-BE49-F238E27FC236}">
                <a16:creationId xmlns:a16="http://schemas.microsoft.com/office/drawing/2014/main" id="{56966EF8-028F-945F-C8E1-7405AC989B5F}"/>
              </a:ext>
            </a:extLst>
          </p:cNvPr>
          <p:cNvPicPr>
            <a:picLocks noChangeAspect="1"/>
          </p:cNvPicPr>
          <p:nvPr/>
        </p:nvPicPr>
        <p:blipFill>
          <a:blip r:embed="rId3"/>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E550D834-7EE4-E078-4129-EF3CB77C2D38}"/>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23EC7752-7EE8-8862-15CA-FF4E5297BDDE}"/>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10</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D5146EF9-2FE0-CB9B-5633-FDB5E01A7266}"/>
              </a:ext>
            </a:extLst>
          </p:cNvPr>
          <p:cNvPicPr>
            <a:picLocks noChangeAspect="1"/>
          </p:cNvPicPr>
          <p:nvPr/>
        </p:nvPicPr>
        <p:blipFill>
          <a:blip r:embed="rId4"/>
          <a:srcRect l="5241" t="2911" r="5773" b="5798"/>
          <a:stretch>
            <a:fillRect/>
          </a:stretch>
        </p:blipFill>
        <p:spPr>
          <a:xfrm>
            <a:off x="570155" y="418682"/>
            <a:ext cx="5865505" cy="4182193"/>
          </a:xfrm>
          <a:prstGeom prst="rect">
            <a:avLst/>
          </a:prstGeom>
        </p:spPr>
      </p:pic>
      <p:pic>
        <p:nvPicPr>
          <p:cNvPr id="4" name="Picture 3">
            <a:extLst>
              <a:ext uri="{FF2B5EF4-FFF2-40B4-BE49-F238E27FC236}">
                <a16:creationId xmlns:a16="http://schemas.microsoft.com/office/drawing/2014/main" id="{42CFDC97-337D-4A11-F7A6-8102AECE61BF}"/>
              </a:ext>
            </a:extLst>
          </p:cNvPr>
          <p:cNvPicPr>
            <a:picLocks noChangeAspect="1"/>
          </p:cNvPicPr>
          <p:nvPr/>
        </p:nvPicPr>
        <p:blipFill>
          <a:blip r:embed="rId5"/>
          <a:srcRect l="1273" t="4363"/>
          <a:stretch>
            <a:fillRect/>
          </a:stretch>
        </p:blipFill>
        <p:spPr>
          <a:xfrm>
            <a:off x="6579521" y="2933848"/>
            <a:ext cx="5042324" cy="3294836"/>
          </a:xfrm>
          <a:prstGeom prst="rect">
            <a:avLst/>
          </a:prstGeom>
        </p:spPr>
      </p:pic>
      <p:pic>
        <p:nvPicPr>
          <p:cNvPr id="5" name="Picture 4">
            <a:extLst>
              <a:ext uri="{FF2B5EF4-FFF2-40B4-BE49-F238E27FC236}">
                <a16:creationId xmlns:a16="http://schemas.microsoft.com/office/drawing/2014/main" id="{D2042C8A-58F5-250C-3D5F-202133FFA11D}"/>
              </a:ext>
            </a:extLst>
          </p:cNvPr>
          <p:cNvPicPr>
            <a:picLocks noChangeAspect="1"/>
          </p:cNvPicPr>
          <p:nvPr/>
        </p:nvPicPr>
        <p:blipFill>
          <a:blip r:embed="rId6"/>
          <a:srcRect t="10703"/>
          <a:stretch>
            <a:fillRect/>
          </a:stretch>
        </p:blipFill>
        <p:spPr>
          <a:xfrm>
            <a:off x="3511537" y="4651990"/>
            <a:ext cx="2924123" cy="1423366"/>
          </a:xfrm>
          <a:prstGeom prst="rect">
            <a:avLst/>
          </a:prstGeom>
        </p:spPr>
      </p:pic>
      <p:pic>
        <p:nvPicPr>
          <p:cNvPr id="6" name="Picture 5">
            <a:extLst>
              <a:ext uri="{FF2B5EF4-FFF2-40B4-BE49-F238E27FC236}">
                <a16:creationId xmlns:a16="http://schemas.microsoft.com/office/drawing/2014/main" id="{F9272FA2-D8BA-DA97-EF49-EF1004563D76}"/>
              </a:ext>
            </a:extLst>
          </p:cNvPr>
          <p:cNvPicPr>
            <a:picLocks noChangeAspect="1"/>
          </p:cNvPicPr>
          <p:nvPr/>
        </p:nvPicPr>
        <p:blipFill>
          <a:blip r:embed="rId7"/>
          <a:stretch>
            <a:fillRect/>
          </a:stretch>
        </p:blipFill>
        <p:spPr>
          <a:xfrm>
            <a:off x="570155" y="4631988"/>
            <a:ext cx="2984239" cy="1593977"/>
          </a:xfrm>
          <a:prstGeom prst="rect">
            <a:avLst/>
          </a:prstGeom>
        </p:spPr>
      </p:pic>
      <p:sp>
        <p:nvSpPr>
          <p:cNvPr id="10" name="TextBox 9">
            <a:extLst>
              <a:ext uri="{FF2B5EF4-FFF2-40B4-BE49-F238E27FC236}">
                <a16:creationId xmlns:a16="http://schemas.microsoft.com/office/drawing/2014/main" id="{4E1E2944-5D93-E0FC-B940-98739B59F2AE}"/>
              </a:ext>
            </a:extLst>
          </p:cNvPr>
          <p:cNvSpPr txBox="1"/>
          <p:nvPr/>
        </p:nvSpPr>
        <p:spPr>
          <a:xfrm>
            <a:off x="3492149" y="6040063"/>
            <a:ext cx="5350203" cy="246221"/>
          </a:xfrm>
          <a:prstGeom prst="rect">
            <a:avLst/>
          </a:prstGeom>
          <a:noFill/>
        </p:spPr>
        <p:txBody>
          <a:bodyPr wrap="square">
            <a:spAutoFit/>
          </a:bodyPr>
          <a:lstStyle/>
          <a:p>
            <a:r>
              <a:rPr lang="en-AU" sz="1000" dirty="0">
                <a:solidFill>
                  <a:srgbClr val="EEEAE1"/>
                </a:solidFill>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Tin yandy | </a:t>
            </a:r>
            <a:r>
              <a:rPr lang="en-AU" sz="1000" dirty="0" err="1">
                <a:solidFill>
                  <a:srgbClr val="EEEAE1"/>
                </a:solidFill>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WAnderland</a:t>
            </a:r>
            <a:r>
              <a:rPr lang="en-AU" sz="1000" dirty="0">
                <a:solidFill>
                  <a:srgbClr val="EEEAE1"/>
                </a:solidFill>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 | Western Australian Museum</a:t>
            </a:r>
            <a:endParaRPr lang="en-AU" sz="1000" dirty="0">
              <a:solidFill>
                <a:srgbClr val="EEEAE1"/>
              </a:solidFill>
              <a:latin typeface="Calibri" panose="020F0502020204030204" pitchFamily="34" charset="0"/>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A899DFE2-66B9-7236-68EA-D5E76DC21D42}"/>
              </a:ext>
            </a:extLst>
          </p:cNvPr>
          <p:cNvPicPr>
            <a:picLocks noChangeAspect="1"/>
          </p:cNvPicPr>
          <p:nvPr/>
        </p:nvPicPr>
        <p:blipFill>
          <a:blip r:embed="rId9"/>
          <a:srcRect t="6652"/>
          <a:stretch>
            <a:fillRect/>
          </a:stretch>
        </p:blipFill>
        <p:spPr>
          <a:xfrm>
            <a:off x="6579521" y="419542"/>
            <a:ext cx="5042324" cy="2578854"/>
          </a:xfrm>
          <a:prstGeom prst="rect">
            <a:avLst/>
          </a:prstGeom>
        </p:spPr>
      </p:pic>
    </p:spTree>
    <p:extLst>
      <p:ext uri="{BB962C8B-B14F-4D97-AF65-F5344CB8AC3E}">
        <p14:creationId xmlns:p14="http://schemas.microsoft.com/office/powerpoint/2010/main" val="2032745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86670-7049-B912-8F7C-62484C4066C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608F9A-5F1F-33C8-3A28-65D8AD250FDE}"/>
              </a:ext>
            </a:extLst>
          </p:cNvPr>
          <p:cNvSpPr/>
          <p:nvPr/>
        </p:nvSpPr>
        <p:spPr>
          <a:xfrm>
            <a:off x="0" y="0"/>
            <a:ext cx="12295991"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dirty="0"/>
          </a:p>
        </p:txBody>
      </p:sp>
      <p:pic>
        <p:nvPicPr>
          <p:cNvPr id="7" name="Picture 6">
            <a:extLst>
              <a:ext uri="{FF2B5EF4-FFF2-40B4-BE49-F238E27FC236}">
                <a16:creationId xmlns:a16="http://schemas.microsoft.com/office/drawing/2014/main" id="{BE7A1453-165D-4027-3051-976A9CFFCCA7}"/>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917B65ED-640E-1613-49E2-D0BF53D9C0DE}"/>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E4D67214-CC4B-1BD6-282A-40806E5DFAF4}"/>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11</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3" name="Title 1">
            <a:extLst>
              <a:ext uri="{FF2B5EF4-FFF2-40B4-BE49-F238E27FC236}">
                <a16:creationId xmlns:a16="http://schemas.microsoft.com/office/drawing/2014/main" id="{AB7CC15E-B5EA-A732-2069-FBE4E7B69544}"/>
              </a:ext>
            </a:extLst>
          </p:cNvPr>
          <p:cNvSpPr>
            <a:spLocks noGrp="1"/>
          </p:cNvSpPr>
          <p:nvPr>
            <p:ph type="title"/>
          </p:nvPr>
        </p:nvSpPr>
        <p:spPr>
          <a:xfrm>
            <a:off x="640079" y="1"/>
            <a:ext cx="5739205" cy="1280160"/>
          </a:xfrm>
        </p:spPr>
        <p:txBody>
          <a:bodyPr vert="horz" lIns="91440" tIns="45720" rIns="91440" bIns="45720" rtlCol="0" anchor="b">
            <a:normAutofit/>
          </a:bodyPr>
          <a:lstStyle/>
          <a:p>
            <a:r>
              <a:rPr lang="en-US" sz="4000" dirty="0">
                <a:solidFill>
                  <a:srgbClr val="EEEAE1"/>
                </a:solidFill>
                <a:latin typeface="Calibri" panose="020F0502020204030204" pitchFamily="34" charset="0"/>
                <a:ea typeface="Calibri" panose="020F0502020204030204" pitchFamily="34" charset="0"/>
                <a:cs typeface="Calibri" panose="020F0502020204030204" pitchFamily="34" charset="0"/>
              </a:rPr>
              <a:t>Let’s use these techniques</a:t>
            </a:r>
          </a:p>
        </p:txBody>
      </p:sp>
      <p:sp>
        <p:nvSpPr>
          <p:cNvPr id="4" name="Text Placeholder 3">
            <a:extLst>
              <a:ext uri="{FF2B5EF4-FFF2-40B4-BE49-F238E27FC236}">
                <a16:creationId xmlns:a16="http://schemas.microsoft.com/office/drawing/2014/main" id="{E5652A29-91CE-0E30-CBD3-E9FA8887B759}"/>
              </a:ext>
            </a:extLst>
          </p:cNvPr>
          <p:cNvSpPr txBox="1">
            <a:spLocks/>
          </p:cNvSpPr>
          <p:nvPr/>
        </p:nvSpPr>
        <p:spPr>
          <a:xfrm>
            <a:off x="640079" y="1571956"/>
            <a:ext cx="4502572" cy="4730687"/>
          </a:xfrm>
          <a:prstGeom prst="rect">
            <a:avLst/>
          </a:prstGeom>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6000" dirty="0">
                <a:solidFill>
                  <a:srgbClr val="EEEAE1"/>
                </a:solidFill>
                <a:latin typeface="Calibri" panose="020F0502020204030204" pitchFamily="34" charset="0"/>
                <a:ea typeface="Calibri" panose="020F0502020204030204" pitchFamily="34" charset="0"/>
                <a:cs typeface="Calibri" panose="020F0502020204030204" pitchFamily="34" charset="0"/>
              </a:rPr>
              <a:t>Create a pencil drawing of a scene from the Pilbara Strike. </a:t>
            </a:r>
            <a:b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br>
            <a:b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br>
            <a:r>
              <a:rPr lang="en-US" sz="6000" dirty="0">
                <a:solidFill>
                  <a:srgbClr val="EEEAE1"/>
                </a:solidFill>
                <a:latin typeface="Calibri" panose="020F0502020204030204" pitchFamily="34" charset="0"/>
                <a:ea typeface="Calibri" panose="020F0502020204030204" pitchFamily="34" charset="0"/>
                <a:cs typeface="Calibri" panose="020F0502020204030204" pitchFamily="34" charset="0"/>
              </a:rPr>
              <a:t>Stuck for ideas? </a:t>
            </a:r>
          </a:p>
          <a:p>
            <a:pPr marL="742950" lvl="1"/>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Scenes of work on the stations </a:t>
            </a:r>
            <a:b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br>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(shearing, cattle mustering, cooking, cleaning)</a:t>
            </a:r>
          </a:p>
          <a:p>
            <a:pPr marL="742950" lvl="1"/>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Workers meeting to plan their walk-off, or camping out on strike</a:t>
            </a:r>
          </a:p>
          <a:p>
            <a:pPr marL="285750"/>
            <a:r>
              <a:rPr lang="en-US" sz="6000" dirty="0">
                <a:solidFill>
                  <a:srgbClr val="EEEAE1"/>
                </a:solidFill>
                <a:latin typeface="Calibri" panose="020F0502020204030204" pitchFamily="34" charset="0"/>
                <a:ea typeface="Calibri" panose="020F0502020204030204" pitchFamily="34" charset="0"/>
                <a:cs typeface="Calibri" panose="020F0502020204030204" pitchFamily="34" charset="0"/>
              </a:rPr>
              <a:t>Lead pencil only (no </a:t>
            </a:r>
            <a:r>
              <a:rPr lang="en-US" sz="6000" dirty="0" err="1">
                <a:solidFill>
                  <a:srgbClr val="EEEAE1"/>
                </a:solidFill>
                <a:latin typeface="Calibri" panose="020F0502020204030204" pitchFamily="34" charset="0"/>
                <a:ea typeface="Calibri" panose="020F0502020204030204" pitchFamily="34" charset="0"/>
                <a:cs typeface="Calibri" panose="020F0502020204030204" pitchFamily="34" charset="0"/>
              </a:rPr>
              <a:t>colour</a:t>
            </a:r>
            <a:r>
              <a:rPr lang="en-US" sz="6000" dirty="0">
                <a:solidFill>
                  <a:srgbClr val="EEEAE1"/>
                </a:solidFill>
                <a:latin typeface="Calibri" panose="020F0502020204030204" pitchFamily="34" charset="0"/>
                <a:ea typeface="Calibri" panose="020F0502020204030204" pitchFamily="34" charset="0"/>
                <a:cs typeface="Calibri" panose="020F0502020204030204" pitchFamily="34" charset="0"/>
              </a:rPr>
              <a:t>)</a:t>
            </a:r>
          </a:p>
          <a:p>
            <a:pPr marL="285750"/>
            <a:r>
              <a:rPr lang="en-US" sz="6000" dirty="0">
                <a:solidFill>
                  <a:srgbClr val="EEEAE1"/>
                </a:solidFill>
                <a:latin typeface="Calibri" panose="020F0502020204030204" pitchFamily="34" charset="0"/>
                <a:ea typeface="Calibri" panose="020F0502020204030204" pitchFamily="34" charset="0"/>
                <a:cs typeface="Calibri" panose="020F0502020204030204" pitchFamily="34" charset="0"/>
              </a:rPr>
              <a:t>Pick a focus</a:t>
            </a:r>
          </a:p>
          <a:p>
            <a:pPr marL="742950" lvl="1"/>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Line</a:t>
            </a:r>
          </a:p>
          <a:p>
            <a:pPr marL="742950" lvl="1"/>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Shading</a:t>
            </a:r>
          </a:p>
          <a:p>
            <a:pPr marL="742950" lvl="1"/>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Creating texture </a:t>
            </a:r>
            <a:b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br>
            <a:r>
              <a:rPr lang="en-US" sz="5500" dirty="0">
                <a:solidFill>
                  <a:srgbClr val="EEEAE1"/>
                </a:solidFill>
                <a:latin typeface="Calibri" panose="020F0502020204030204" pitchFamily="34" charset="0"/>
                <a:ea typeface="Calibri" panose="020F0502020204030204" pitchFamily="34" charset="0"/>
                <a:cs typeface="Calibri" panose="020F0502020204030204" pitchFamily="34" charset="0"/>
              </a:rPr>
              <a:t>through line and shape</a:t>
            </a:r>
          </a:p>
          <a:p>
            <a:pPr marL="742950" lvl="1"/>
            <a:endParaRPr lang="en-US" sz="2000" dirty="0"/>
          </a:p>
        </p:txBody>
      </p:sp>
      <p:pic>
        <p:nvPicPr>
          <p:cNvPr id="5" name="Content Placeholder 4">
            <a:extLst>
              <a:ext uri="{FF2B5EF4-FFF2-40B4-BE49-F238E27FC236}">
                <a16:creationId xmlns:a16="http://schemas.microsoft.com/office/drawing/2014/main" id="{FDF93502-6ABB-172B-9FBF-04ADDB39AA0C}"/>
              </a:ext>
            </a:extLst>
          </p:cNvPr>
          <p:cNvPicPr>
            <a:picLocks noGrp="1" noChangeAspect="1"/>
          </p:cNvPicPr>
          <p:nvPr>
            <p:ph idx="1"/>
          </p:nvPr>
        </p:nvPicPr>
        <p:blipFill>
          <a:blip r:embed="rId3">
            <a:extLst>
              <a:ext uri="{BEBA8EAE-BF5A-486C-A8C5-ECC9F3942E4B}">
                <a14:imgProps xmlns:a14="http://schemas.microsoft.com/office/drawing/2010/main">
                  <a14:imgLayer r:embed="rId4">
                    <a14:imgEffect>
                      <a14:saturation sat="0"/>
                    </a14:imgEffect>
                  </a14:imgLayer>
                </a14:imgProps>
              </a:ext>
            </a:extLst>
          </a:blip>
          <a:srcRect l="1081" t="1299" r="2" b="5420"/>
          <a:stretch>
            <a:fillRect/>
          </a:stretch>
        </p:blipFill>
        <p:spPr>
          <a:xfrm>
            <a:off x="5473849" y="693819"/>
            <a:ext cx="5742888" cy="547036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1218546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C1B20-CD1F-F73D-9343-3E8DD6CF0B0D}"/>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4A05E52C-3365-F9A7-C65C-F147BA3BEEDE}"/>
              </a:ext>
            </a:extLst>
          </p:cNvPr>
          <p:cNvSpPr/>
          <p:nvPr/>
        </p:nvSpPr>
        <p:spPr>
          <a:xfrm>
            <a:off x="1" y="0"/>
            <a:ext cx="12192000" cy="6591759"/>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AU" dirty="0"/>
          </a:p>
        </p:txBody>
      </p:sp>
      <p:pic>
        <p:nvPicPr>
          <p:cNvPr id="7" name="Picture 6">
            <a:extLst>
              <a:ext uri="{FF2B5EF4-FFF2-40B4-BE49-F238E27FC236}">
                <a16:creationId xmlns:a16="http://schemas.microsoft.com/office/drawing/2014/main" id="{115FB4A6-971F-10B6-AF0D-40EF3435F416}"/>
              </a:ext>
            </a:extLst>
          </p:cNvPr>
          <p:cNvPicPr>
            <a:picLocks noChangeAspect="1"/>
          </p:cNvPicPr>
          <p:nvPr/>
        </p:nvPicPr>
        <p:blipFill>
          <a:blip r:embed="rId2"/>
          <a:srcRect l="49580" t="24222" r="18558"/>
          <a:stretch>
            <a:fillRect/>
          </a:stretch>
        </p:blipFill>
        <p:spPr>
          <a:xfrm flipH="1">
            <a:off x="11213054" y="6594438"/>
            <a:ext cx="978946" cy="274320"/>
          </a:xfrm>
          <a:prstGeom prst="rect">
            <a:avLst/>
          </a:prstGeom>
        </p:spPr>
      </p:pic>
      <p:sp>
        <p:nvSpPr>
          <p:cNvPr id="8" name="Rectangle 7">
            <a:extLst>
              <a:ext uri="{FF2B5EF4-FFF2-40B4-BE49-F238E27FC236}">
                <a16:creationId xmlns:a16="http://schemas.microsoft.com/office/drawing/2014/main" id="{598E58C0-16AD-0E4A-AA0C-9B4D48C3823D}"/>
              </a:ext>
            </a:extLst>
          </p:cNvPr>
          <p:cNvSpPr/>
          <p:nvPr/>
        </p:nvSpPr>
        <p:spPr>
          <a:xfrm>
            <a:off x="0" y="6594438"/>
            <a:ext cx="11213054" cy="274320"/>
          </a:xfrm>
          <a:prstGeom prst="rect">
            <a:avLst/>
          </a:prstGeom>
          <a:solidFill>
            <a:srgbClr val="FEEC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TextBox 8">
            <a:extLst>
              <a:ext uri="{FF2B5EF4-FFF2-40B4-BE49-F238E27FC236}">
                <a16:creationId xmlns:a16="http://schemas.microsoft.com/office/drawing/2014/main" id="{46921F0F-089B-8C2E-0A1E-7D34D7CEF588}"/>
              </a:ext>
            </a:extLst>
          </p:cNvPr>
          <p:cNvSpPr txBox="1"/>
          <p:nvPr/>
        </p:nvSpPr>
        <p:spPr>
          <a:xfrm>
            <a:off x="839788" y="6594438"/>
            <a:ext cx="6094206" cy="276999"/>
          </a:xfrm>
          <a:prstGeom prst="rect">
            <a:avLst/>
          </a:prstGeom>
          <a:noFill/>
        </p:spPr>
        <p:txBody>
          <a:bodyPr wrap="square">
            <a:spAutoFit/>
          </a:bodyPr>
          <a:lstStyle/>
          <a:p>
            <a:pPr>
              <a:buNone/>
              <a:tabLst>
                <a:tab pos="2865755" algn="ctr"/>
                <a:tab pos="5731510" algn="r"/>
              </a:tabLst>
            </a:pPr>
            <a:r>
              <a:rPr lang="en-AU" sz="1200" b="1"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The 1946 Strike / Y6 / VISUAL ARTS / </a:t>
            </a:r>
            <a:r>
              <a:rPr lang="en-AU" sz="1200" b="1" dirty="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Lesson 7 / </a:t>
            </a:r>
            <a:fld id="{7CADEEB9-7A5F-45A8-B40F-E77D5310D8B2}" type="slidenum">
              <a:rPr lang="en-AU" sz="1200" b="1" smtClean="0">
                <a:solidFill>
                  <a:schemeClr val="tx1">
                    <a:lumMod val="75000"/>
                    <a:lumOff val="25000"/>
                  </a:schemeClr>
                </a:solidFill>
                <a:latin typeface="Calibri" panose="020F0502020204030204" pitchFamily="34" charset="0"/>
                <a:ea typeface="Times New Roman" panose="02020603050405020304" pitchFamily="18" charset="0"/>
                <a:cs typeface="Times New Roman" panose="02020603050405020304" pitchFamily="18" charset="0"/>
              </a:rPr>
              <a:t>12</a:t>
            </a:fld>
            <a:endParaRPr lang="en-AU" sz="1200" dirty="0">
              <a:solidFill>
                <a:schemeClr val="tx1">
                  <a:lumMod val="75000"/>
                  <a:lumOff val="2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0627EF05-661C-24BE-E995-6E4035D91284}"/>
              </a:ext>
            </a:extLst>
          </p:cNvPr>
          <p:cNvSpPr/>
          <p:nvPr/>
        </p:nvSpPr>
        <p:spPr>
          <a:xfrm>
            <a:off x="814202" y="3385968"/>
            <a:ext cx="10563596" cy="272087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5" name="TextBox 14">
            <a:extLst>
              <a:ext uri="{FF2B5EF4-FFF2-40B4-BE49-F238E27FC236}">
                <a16:creationId xmlns:a16="http://schemas.microsoft.com/office/drawing/2014/main" id="{83E5D959-2BB6-75BE-9B77-F7814CD2A7EB}"/>
              </a:ext>
            </a:extLst>
          </p:cNvPr>
          <p:cNvSpPr txBox="1"/>
          <p:nvPr/>
        </p:nvSpPr>
        <p:spPr>
          <a:xfrm>
            <a:off x="1120908" y="4365595"/>
            <a:ext cx="10014678" cy="1708160"/>
          </a:xfrm>
          <a:prstGeom prst="rect">
            <a:avLst/>
          </a:prstGeom>
          <a:noFill/>
        </p:spPr>
        <p:txBody>
          <a:bodyPr wrap="square">
            <a:spAutoFit/>
          </a:bodyPr>
          <a:lstStyle/>
          <a:p>
            <a:r>
              <a:rPr lang="en-US" sz="1500" dirty="0">
                <a:latin typeface="Calibri" panose="020F0502020204030204" pitchFamily="34" charset="0"/>
                <a:ea typeface="Calibri" panose="020F0502020204030204" pitchFamily="34" charset="0"/>
                <a:cs typeface="Calibri" panose="020F0502020204030204" pitchFamily="34" charset="0"/>
              </a:rPr>
              <a:t>Daisy Bindi couldn't understand why her boss paid wages to the white workers, but not to her. She was no different to them. And neither were all the other Aboriginal workers who were being treated like slaves.</a:t>
            </a:r>
          </a:p>
          <a:p>
            <a:r>
              <a:rPr lang="en-US" sz="1500" dirty="0">
                <a:latin typeface="Calibri" panose="020F0502020204030204" pitchFamily="34" charset="0"/>
                <a:ea typeface="Calibri" panose="020F0502020204030204" pitchFamily="34" charset="0"/>
                <a:cs typeface="Calibri" panose="020F0502020204030204" pitchFamily="34" charset="0"/>
              </a:rPr>
              <a:t>In 1946 Daisy decided enough was enough. </a:t>
            </a:r>
            <a:br>
              <a:rPr lang="en-US" sz="1500" dirty="0">
                <a:latin typeface="Calibri" panose="020F0502020204030204" pitchFamily="34" charset="0"/>
                <a:ea typeface="Calibri" panose="020F0502020204030204" pitchFamily="34" charset="0"/>
                <a:cs typeface="Calibri" panose="020F0502020204030204" pitchFamily="34" charset="0"/>
              </a:rPr>
            </a:br>
            <a:r>
              <a:rPr lang="en-US" sz="1500" dirty="0">
                <a:latin typeface="Calibri" panose="020F0502020204030204" pitchFamily="34" charset="0"/>
                <a:ea typeface="Calibri" panose="020F0502020204030204" pitchFamily="34" charset="0"/>
                <a:cs typeface="Calibri" panose="020F0502020204030204" pitchFamily="34" charset="0"/>
              </a:rPr>
              <a:t>She helped lead a three-year strike which won Aboriginal workers fairer pay and better working conditions.</a:t>
            </a:r>
          </a:p>
          <a:p>
            <a:r>
              <a:rPr lang="en-US" sz="1500" dirty="0">
                <a:latin typeface="Calibri" panose="020F0502020204030204" pitchFamily="34" charset="0"/>
                <a:ea typeface="Calibri" panose="020F0502020204030204" pitchFamily="34" charset="0"/>
                <a:cs typeface="Calibri" panose="020F0502020204030204" pitchFamily="34" charset="0"/>
              </a:rPr>
              <a:t>Narrated by singer, actor and radio presenter Christine Anu.</a:t>
            </a:r>
          </a:p>
          <a:p>
            <a:r>
              <a:rPr lang="en-US" sz="1500" b="1" dirty="0">
                <a:latin typeface="Calibri" panose="020F0502020204030204" pitchFamily="34" charset="0"/>
                <a:ea typeface="Calibri" panose="020F0502020204030204" pitchFamily="34" charset="0"/>
                <a:cs typeface="Calibri" panose="020F0502020204030204" pitchFamily="34" charset="0"/>
              </a:rPr>
              <a:t>Warning: Aboriginal and Torres Strait Islander listeners are advised that the following episode of Fierce Girls contains the names of people who have died</a:t>
            </a:r>
            <a:endParaRPr lang="en-US" sz="1500" dirty="0">
              <a:latin typeface="Calibri" panose="020F0502020204030204" pitchFamily="34" charset="0"/>
              <a:ea typeface="Calibri" panose="020F0502020204030204" pitchFamily="34" charset="0"/>
              <a:cs typeface="Calibri" panose="020F0502020204030204" pitchFamily="34" charset="0"/>
            </a:endParaRPr>
          </a:p>
        </p:txBody>
      </p:sp>
      <p:pic>
        <p:nvPicPr>
          <p:cNvPr id="13" name="Content Placeholder 5">
            <a:hlinkClick r:id="rId3"/>
            <a:extLst>
              <a:ext uri="{FF2B5EF4-FFF2-40B4-BE49-F238E27FC236}">
                <a16:creationId xmlns:a16="http://schemas.microsoft.com/office/drawing/2014/main" id="{E3606736-3F13-FE56-81E8-4797D214C648}"/>
              </a:ext>
            </a:extLst>
          </p:cNvPr>
          <p:cNvPicPr>
            <a:picLocks noGrp="1" noChangeAspect="1"/>
          </p:cNvPicPr>
          <p:nvPr>
            <p:ph idx="1"/>
          </p:nvPr>
        </p:nvPicPr>
        <p:blipFill>
          <a:blip r:embed="rId4"/>
          <a:srcRect t="3597" r="3715" b="1"/>
          <a:stretch>
            <a:fillRect/>
          </a:stretch>
        </p:blipFill>
        <p:spPr>
          <a:xfrm>
            <a:off x="820040" y="527120"/>
            <a:ext cx="10557758" cy="3805384"/>
          </a:xfrm>
          <a:custGeom>
            <a:avLst/>
            <a:gdLst/>
            <a:ahLst/>
            <a:cxnLst/>
            <a:rect l="l" t="t" r="r" b="b"/>
            <a:pathLst>
              <a:path w="12188952" h="4558430">
                <a:moveTo>
                  <a:pt x="6789701" y="4490221"/>
                </a:moveTo>
                <a:lnTo>
                  <a:pt x="6788702" y="4490299"/>
                </a:lnTo>
                <a:lnTo>
                  <a:pt x="6788476" y="4490833"/>
                </a:lnTo>
                <a:close/>
                <a:moveTo>
                  <a:pt x="0" y="0"/>
                </a:moveTo>
                <a:lnTo>
                  <a:pt x="12188952" y="0"/>
                </a:lnTo>
                <a:lnTo>
                  <a:pt x="12188952" y="3596895"/>
                </a:lnTo>
                <a:lnTo>
                  <a:pt x="12061096" y="3635026"/>
                </a:lnTo>
                <a:cubicBezTo>
                  <a:pt x="11933500" y="3671240"/>
                  <a:pt x="11805390" y="3705769"/>
                  <a:pt x="11676800" y="3738601"/>
                </a:cubicBezTo>
                <a:cubicBezTo>
                  <a:pt x="11262789" y="3846108"/>
                  <a:pt x="10845343" y="3939710"/>
                  <a:pt x="10425355" y="4022140"/>
                </a:cubicBezTo>
                <a:cubicBezTo>
                  <a:pt x="10092810" y="4087351"/>
                  <a:pt x="9759033" y="4145748"/>
                  <a:pt x="9424022" y="4197302"/>
                </a:cubicBezTo>
                <a:cubicBezTo>
                  <a:pt x="9102997" y="4246959"/>
                  <a:pt x="8781133" y="4291526"/>
                  <a:pt x="8458419" y="4331003"/>
                </a:cubicBezTo>
                <a:cubicBezTo>
                  <a:pt x="8211360" y="4361169"/>
                  <a:pt x="7963792" y="4386742"/>
                  <a:pt x="7715970" y="4410950"/>
                </a:cubicBezTo>
                <a:lnTo>
                  <a:pt x="6951716" y="4476730"/>
                </a:lnTo>
                <a:lnTo>
                  <a:pt x="6936303" y="4478801"/>
                </a:lnTo>
                <a:lnTo>
                  <a:pt x="6790448" y="4490162"/>
                </a:lnTo>
                <a:lnTo>
                  <a:pt x="6799941" y="4491982"/>
                </a:lnTo>
                <a:cubicBezTo>
                  <a:pt x="6811623" y="4492448"/>
                  <a:pt x="6823734" y="4490275"/>
                  <a:pt x="6835432" y="4490275"/>
                </a:cubicBezTo>
                <a:cubicBezTo>
                  <a:pt x="6851580" y="4490275"/>
                  <a:pt x="6867729" y="4487668"/>
                  <a:pt x="6884003" y="4487297"/>
                </a:cubicBezTo>
                <a:cubicBezTo>
                  <a:pt x="7115805" y="4481835"/>
                  <a:pt x="7347351" y="4469668"/>
                  <a:pt x="7578771" y="4454770"/>
                </a:cubicBezTo>
                <a:cubicBezTo>
                  <a:pt x="7927552" y="4432302"/>
                  <a:pt x="8276080" y="4404123"/>
                  <a:pt x="8623845" y="4367873"/>
                </a:cubicBezTo>
                <a:cubicBezTo>
                  <a:pt x="8909939" y="4338575"/>
                  <a:pt x="9195310" y="4303940"/>
                  <a:pt x="9479970" y="4263967"/>
                </a:cubicBezTo>
                <a:cubicBezTo>
                  <a:pt x="9864901" y="4209593"/>
                  <a:pt x="10248014" y="4144879"/>
                  <a:pt x="10629308" y="4069810"/>
                </a:cubicBezTo>
                <a:cubicBezTo>
                  <a:pt x="11090114" y="3978690"/>
                  <a:pt x="11546975" y="3871184"/>
                  <a:pt x="11998498" y="3743816"/>
                </a:cubicBezTo>
                <a:lnTo>
                  <a:pt x="12188952" y="3687715"/>
                </a:lnTo>
                <a:lnTo>
                  <a:pt x="12188952" y="3742439"/>
                </a:lnTo>
                <a:lnTo>
                  <a:pt x="11829257" y="3846853"/>
                </a:lnTo>
                <a:cubicBezTo>
                  <a:pt x="11534769" y="3926550"/>
                  <a:pt x="11238120" y="3997436"/>
                  <a:pt x="10939183" y="4061368"/>
                </a:cubicBezTo>
                <a:cubicBezTo>
                  <a:pt x="10622824" y="4129150"/>
                  <a:pt x="10304941" y="4189147"/>
                  <a:pt x="9985530" y="4241373"/>
                </a:cubicBezTo>
                <a:cubicBezTo>
                  <a:pt x="9720036" y="4284822"/>
                  <a:pt x="9453814" y="4323467"/>
                  <a:pt x="9186882" y="4357320"/>
                </a:cubicBezTo>
                <a:cubicBezTo>
                  <a:pt x="8984197" y="4382894"/>
                  <a:pt x="8781514" y="4406977"/>
                  <a:pt x="8578198" y="4426839"/>
                </a:cubicBezTo>
                <a:cubicBezTo>
                  <a:pt x="8340547" y="4449559"/>
                  <a:pt x="8102644" y="4471034"/>
                  <a:pt x="7864358" y="4488290"/>
                </a:cubicBezTo>
                <a:cubicBezTo>
                  <a:pt x="7554994" y="4510634"/>
                  <a:pt x="7245502" y="4528512"/>
                  <a:pt x="6935502" y="4539684"/>
                </a:cubicBezTo>
                <a:cubicBezTo>
                  <a:pt x="6782917" y="4545147"/>
                  <a:pt x="6630334" y="4548995"/>
                  <a:pt x="6477750" y="4553587"/>
                </a:cubicBezTo>
                <a:cubicBezTo>
                  <a:pt x="6439195" y="4551503"/>
                  <a:pt x="6400529" y="4553128"/>
                  <a:pt x="6362294" y="4558430"/>
                </a:cubicBezTo>
                <a:lnTo>
                  <a:pt x="6057129" y="4558430"/>
                </a:lnTo>
                <a:lnTo>
                  <a:pt x="5977784" y="4553836"/>
                </a:lnTo>
                <a:cubicBezTo>
                  <a:pt x="5740261" y="4541423"/>
                  <a:pt x="5502739" y="4527644"/>
                  <a:pt x="5265087" y="4517587"/>
                </a:cubicBezTo>
                <a:cubicBezTo>
                  <a:pt x="4958267" y="4505171"/>
                  <a:pt x="4651826" y="4484691"/>
                  <a:pt x="4346277" y="4455517"/>
                </a:cubicBezTo>
                <a:cubicBezTo>
                  <a:pt x="4021654" y="4424605"/>
                  <a:pt x="3697795" y="4389970"/>
                  <a:pt x="3373045" y="4356948"/>
                </a:cubicBezTo>
                <a:cubicBezTo>
                  <a:pt x="3035412" y="4322686"/>
                  <a:pt x="2698456" y="4283047"/>
                  <a:pt x="2362173" y="4238021"/>
                </a:cubicBezTo>
                <a:cubicBezTo>
                  <a:pt x="1984692" y="4187868"/>
                  <a:pt x="1608364" y="4130142"/>
                  <a:pt x="1233177" y="4064845"/>
                </a:cubicBezTo>
                <a:cubicBezTo>
                  <a:pt x="842181" y="3996132"/>
                  <a:pt x="453758" y="3917644"/>
                  <a:pt x="68500" y="3825138"/>
                </a:cubicBezTo>
                <a:lnTo>
                  <a:pt x="0" y="3807783"/>
                </a:lnTo>
                <a:lnTo>
                  <a:pt x="0" y="3751294"/>
                </a:lnTo>
                <a:lnTo>
                  <a:pt x="72441" y="3770071"/>
                </a:lnTo>
                <a:cubicBezTo>
                  <a:pt x="247961" y="3812249"/>
                  <a:pt x="424164" y="3851509"/>
                  <a:pt x="600716" y="3888441"/>
                </a:cubicBezTo>
                <a:cubicBezTo>
                  <a:pt x="988279" y="3969255"/>
                  <a:pt x="1378133" y="4038153"/>
                  <a:pt x="1769512" y="4098609"/>
                </a:cubicBezTo>
                <a:cubicBezTo>
                  <a:pt x="2052426" y="4142185"/>
                  <a:pt x="2335725" y="4182282"/>
                  <a:pt x="2613554" y="4215551"/>
                </a:cubicBezTo>
                <a:cubicBezTo>
                  <a:pt x="2605544" y="4218158"/>
                  <a:pt x="2594611" y="4208102"/>
                  <a:pt x="2581134" y="4205620"/>
                </a:cubicBezTo>
                <a:cubicBezTo>
                  <a:pt x="2087178" y="4113668"/>
                  <a:pt x="1597684" y="4002775"/>
                  <a:pt x="1112635" y="3872923"/>
                </a:cubicBezTo>
                <a:cubicBezTo>
                  <a:pt x="880453" y="3810852"/>
                  <a:pt x="649713" y="3744374"/>
                  <a:pt x="420412" y="3673490"/>
                </a:cubicBezTo>
                <a:lnTo>
                  <a:pt x="0" y="3534573"/>
                </a:lnTo>
                <a:close/>
              </a:path>
            </a:pathLst>
          </a:custGeom>
        </p:spPr>
      </p:pic>
    </p:spTree>
    <p:extLst>
      <p:ext uri="{BB962C8B-B14F-4D97-AF65-F5344CB8AC3E}">
        <p14:creationId xmlns:p14="http://schemas.microsoft.com/office/powerpoint/2010/main" val="20469152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A0C92FB6671B4A96BC31FEE5FCE1C9" ma:contentTypeVersion="16" ma:contentTypeDescription="Create a new document." ma:contentTypeScope="" ma:versionID="dac691ba770f02cbb49eeea15257a290">
  <xsd:schema xmlns:xsd="http://www.w3.org/2001/XMLSchema" xmlns:xs="http://www.w3.org/2001/XMLSchema" xmlns:p="http://schemas.microsoft.com/office/2006/metadata/properties" xmlns:ns2="d1419753-828b-47b9-a352-52c09f47d7c5" xmlns:ns3="7c55944e-ea0e-4133-9181-56fb97fec08b" targetNamespace="http://schemas.microsoft.com/office/2006/metadata/properties" ma:root="true" ma:fieldsID="c8fcbe2de77b4fa0d3d73e67009f3663" ns2:_="" ns3:_="">
    <xsd:import namespace="d1419753-828b-47b9-a352-52c09f47d7c5"/>
    <xsd:import namespace="7c55944e-ea0e-4133-9181-56fb97fec08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Location"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419753-828b-47b9-a352-52c09f47d7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15d0671-6458-4e2a-ab8b-bc501bf39a91"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c55944e-ea0e-4133-9181-56fb97fec08b"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742eec1b-3c2d-4349-bd5f-781bbdf721db}" ma:internalName="TaxCatchAll" ma:showField="CatchAllData" ma:web="7c55944e-ea0e-4133-9181-56fb97fec08b">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c55944e-ea0e-4133-9181-56fb97fec08b" xsi:nil="true"/>
    <lcf76f155ced4ddcb4097134ff3c332f xmlns="d1419753-828b-47b9-a352-52c09f47d7c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009185-51FE-40FA-B22F-8251417A0F03}"/>
</file>

<file path=customXml/itemProps2.xml><?xml version="1.0" encoding="utf-8"?>
<ds:datastoreItem xmlns:ds="http://schemas.openxmlformats.org/officeDocument/2006/customXml" ds:itemID="{8AF0BBE1-253E-4B39-9D96-BF8969BC5133}"/>
</file>

<file path=customXml/itemProps3.xml><?xml version="1.0" encoding="utf-8"?>
<ds:datastoreItem xmlns:ds="http://schemas.openxmlformats.org/officeDocument/2006/customXml" ds:itemID="{6FF47853-C8BB-4BBD-A7BA-8878129F15D8}"/>
</file>

<file path=docProps/app.xml><?xml version="1.0" encoding="utf-8"?>
<Properties xmlns="http://schemas.openxmlformats.org/officeDocument/2006/extended-properties" xmlns:vt="http://schemas.openxmlformats.org/officeDocument/2006/docPropsVTypes">
  <TotalTime>1580</TotalTime>
  <Words>748</Words>
  <Application>Microsoft Office PowerPoint</Application>
  <PresentationFormat>Widescreen</PresentationFormat>
  <Paragraphs>70</Paragraphs>
  <Slides>12</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Lesson 7</vt:lpstr>
      <vt:lpstr>Can you find Strelley on this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Let’s use these techniques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Jilalga Murray</dc:creator>
  <cp:lastModifiedBy>Jilalga Murray</cp:lastModifiedBy>
  <cp:revision>14</cp:revision>
  <dcterms:created xsi:type="dcterms:W3CDTF">2026-03-28T03:09:55Z</dcterms:created>
  <dcterms:modified xsi:type="dcterms:W3CDTF">2026-04-06T10:28:11Z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0x010100CFA0C92FB6671B4A96BC31FEE5FCE1C9</vt:lpwstr>
  </property>
</Properties>
</file>