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2" autoAdjust="0"/>
    <p:restoredTop sz="94660"/>
  </p:normalViewPr>
  <p:slideViewPr>
    <p:cSldViewPr snapToGrid="0">
      <p:cViewPr varScale="1">
        <p:scale>
          <a:sx n="96" d="100"/>
          <a:sy n="96" d="100"/>
        </p:scale>
        <p:origin x="2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02B59-65BB-EC30-2495-E5AEEAE0E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6DE047-9B29-F9D0-BE1D-07A6FD597D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340E1-BE9C-4B5D-F5C5-3F3DBB6EC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4C60A-8B8C-CAF5-6A9D-1F9E3D97D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C0CA5-2E73-90F6-44FA-CD1BD2B7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4461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4FF39-F394-2F7C-68B1-4612798D2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5319F-6AD3-01F3-5C2B-83859B0BC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4D16F3-8700-95F0-800B-68736BACB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8F8A94-89D1-07B9-0A59-98F7DAD9B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E0894-3BA1-0EE0-1C16-A5601B4DD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41355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E7CE5-FA8A-CFF1-89FF-E7D249D7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AF0BF9-A9ED-4B76-0622-AE896A746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592B5-D85C-460D-E682-87CBEA8E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16E74-8161-26D9-E2F7-69B53C628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DFFCA-FDE9-1D8F-B970-191C9E7B7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159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0925A-E9D9-3BE8-4FB9-63E2940B8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9E798-A538-CC60-FCD0-F7702EF467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1CF1-8A38-ECD9-5277-7AFF27FD7F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152F4-46E2-7F64-8D8D-5280F3657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5DFFF-939D-4412-7139-0265C509E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ECC45-BCE5-6E71-E08B-357D6CC93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6710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BD029-9271-45B6-3D9E-3C0B4AC93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BE53D-3705-2CCB-3DE8-BDA088E36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E29084-E44B-3A13-4589-2F7B4631D8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354CA8-84D0-672B-BB4C-322BC21429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87391B-E422-F69D-FFF7-972A4F612C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30504-331A-399F-3CC2-084B33CBA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AD1380-AF9F-0A5B-2BD5-4AF283F6E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17D29E-CC0D-47A5-CE49-10A659A97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256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4C42-A490-33FC-3DA7-DB2F527BC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A69429-4C2C-74FF-DBD4-D0DECC3E6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682D8A-FA88-A72A-9C09-4EB9172F7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788ECE-936B-85B4-E42C-D08E5A09C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80383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D9D6D0-346E-3674-30F1-94F85BF48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1A2BB-8C85-D670-C88D-4F3EFF79B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64108E-1BEC-146E-573C-3BEF5A72A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802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D19CC-8029-652F-8CB8-4393BC486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5E9F5-3345-5D75-337D-D9ECF1AFD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02D05-86AF-4050-2BB7-8160B1239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2AE70D-D78C-64C1-689D-5818F3671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8BFD40-699D-0E23-1B2B-1E1C1030E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AA341D-50FB-F600-BD5A-E446BFF55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229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F296E-ACDC-6F7D-030E-308B319FE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77ABE5-86A3-6A3B-042F-90D77D3E8E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1AB74C-88D4-BC32-B613-84EE2CA833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96BF4-74A9-35A2-3C19-B573B1C01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201F55-B5AA-BA84-7010-43E2826DD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C9BE87-DCEF-C28D-CCF8-F5A4FB42F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091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4CC84-BACF-8FC9-2A66-9703CD0A7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15CB85-D289-CC8C-16A8-A329DD53B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0C145-F78E-BF3B-71A7-A0B292462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D5DBE-C5C4-0742-2BF3-ECCEDB35D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3508D-1B93-D6AE-619C-B06195133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380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B7DC72-0566-5DC8-CBCD-8768973589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EBF3A-8135-1328-AD2C-B912D388A9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10FBC-630A-2922-CB68-1A7258721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A817A-2EFB-938C-96F4-785FE9F96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4ECF4C-9A6F-222F-FCA7-9F743E2E4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678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06EC68-E776-69E0-AC58-8573F6396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1A23A1-21D3-64EE-3D94-35374166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35712-EF6D-05B2-93E1-B174E5F0F4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E6FFB0-9BB9-4532-B642-38631958CE00}" type="datetimeFigureOut">
              <a:rPr lang="en-AU" smtClean="0"/>
              <a:t>30/03/2026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604A2-D3AD-F0D5-A26B-EE268EE910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23A76-DB53-6179-8616-6E20C7707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702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19F0E8-D7B4-52EA-EA18-64A8E8F4B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83"/>
            <a:ext cx="12192000" cy="6589776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061EA404-6BB6-133E-4307-05911156E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6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D7E9187-3EA9-1491-3B17-48A543574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14115"/>
            <a:ext cx="5181600" cy="4642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Intentions:</a:t>
            </a:r>
          </a:p>
          <a:p>
            <a:pPr marL="0" indent="0">
              <a:buNone/>
            </a:pPr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Demanding the right of pay for work done: learn how civic action can be taken to change unfair working situations by looking at how the Strikers organised themselves and the actions they took.</a:t>
            </a:r>
          </a:p>
          <a:p>
            <a:pPr marL="0" indent="0">
              <a:buNone/>
            </a:pPr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41161A-1110-D927-511C-46708ABBD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714115"/>
            <a:ext cx="5040854" cy="4642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Success Criteria: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locate and collect information about the main people and events of the Pilbara Strike from a range of sources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record the information I collect using a variety of methods (note-taking, tables, matching cards)</a:t>
            </a:r>
          </a:p>
          <a:p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identify some of the challenges the strikers faced and how they overcame these.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AU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79F3A27-3316-F0ED-E14F-1224826A0E8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A60A66E-DC4C-3F6F-AE3B-AC5D935BAF14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4055FF-E55B-7CD3-FB18-29C8B1190D8B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6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525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AD585-C33C-8CEE-A499-93FE03AB0C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311F476-B761-9550-1BA7-B53AAB60D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5"/>
            <a:ext cx="10515600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Timeline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F34E28-D434-96AF-A46A-CAF4CA1163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1112" y="1714114"/>
            <a:ext cx="3233059" cy="4320361"/>
          </a:xfrm>
        </p:spPr>
        <p:txBody>
          <a:bodyPr>
            <a:normAutofit/>
          </a:bodyPr>
          <a:lstStyle/>
          <a:p>
            <a:pPr marL="342900">
              <a:spcAft>
                <a:spcPts val="6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Cut out along the dotted line</a:t>
            </a:r>
          </a:p>
          <a:p>
            <a:pPr marL="342900">
              <a:spcAft>
                <a:spcPts val="6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Shuffle up the events</a:t>
            </a:r>
          </a:p>
          <a:p>
            <a:pPr marL="342900">
              <a:spcAft>
                <a:spcPts val="6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Sequence in chronological order</a:t>
            </a:r>
          </a:p>
          <a:p>
            <a:pPr marL="342900">
              <a:spcAft>
                <a:spcPts val="6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Glue into your workbook</a:t>
            </a:r>
            <a:b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F61E62-D8AD-1293-7E46-1DAEB8447B8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7B2B98A-631F-FBA6-08AF-26BC123A0F5B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4B5624-0500-D3A8-27F6-31B03BAF51F5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6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 descr="A timeline detailing the Pilbara Strike from 1942 to 1949, including key events like planning, execution, and legal challenges.&#10;&#10;AI-generated content may be incorrect.">
            <a:extLst>
              <a:ext uri="{FF2B5EF4-FFF2-40B4-BE49-F238E27FC236}">
                <a16:creationId xmlns:a16="http://schemas.microsoft.com/office/drawing/2014/main" id="{E00A3D33-D6F4-ADA1-BE3C-ECFD41C67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9334" y="1040767"/>
            <a:ext cx="6903720" cy="488438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88497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F7084-1F30-9E9F-974D-7F05E1FC5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1EEC7F3-0DA1-DCF5-D1FE-0B3F22D5D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Key Figures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480BD72-8850-B0DC-8974-ECFD264328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27027"/>
            <a:ext cx="3363686" cy="2030571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Scan the QR code</a:t>
            </a:r>
          </a:p>
          <a:p>
            <a:pPr marL="342900" indent="-342900">
              <a:buAutoNum type="arabicPeriod"/>
            </a:pPr>
            <a:r>
              <a:rPr lang="en-A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Find info on these four key figures and use this to fill your worksheet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218DA5-5C3F-3931-035E-DDBA55F917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2B0A3BD-3787-475D-072C-B6C6C56EEDA1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B689F6-0B0D-A8FD-5A6D-D436553F1002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6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03F1CE-0346-0CC7-C1EB-693C79C063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9292" y="1577714"/>
            <a:ext cx="1618827" cy="16188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1E975C-F761-9608-9407-629209A4FD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79" t="3346" r="4401" b="3808"/>
          <a:stretch>
            <a:fillRect/>
          </a:stretch>
        </p:blipFill>
        <p:spPr>
          <a:xfrm>
            <a:off x="1288189" y="3574490"/>
            <a:ext cx="4013154" cy="274861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2" descr="Clancy McKenna Remembers the Strike | PilbaraStrike">
            <a:extLst>
              <a:ext uri="{FF2B5EF4-FFF2-40B4-BE49-F238E27FC236}">
                <a16:creationId xmlns:a16="http://schemas.microsoft.com/office/drawing/2014/main" id="{FF4B79AE-4ED5-FB21-98DC-2A370EB985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8" t="1296" r="797" b="70270"/>
          <a:stretch>
            <a:fillRect/>
          </a:stretch>
        </p:blipFill>
        <p:spPr bwMode="auto">
          <a:xfrm>
            <a:off x="6073863" y="870252"/>
            <a:ext cx="2629608" cy="3355446"/>
          </a:xfrm>
          <a:custGeom>
            <a:avLst/>
            <a:gdLst/>
            <a:ahLst/>
            <a:cxnLst/>
            <a:rect l="l" t="t" r="r" b="b"/>
            <a:pathLst>
              <a:path w="3259855" h="3599585">
                <a:moveTo>
                  <a:pt x="954022" y="498"/>
                </a:moveTo>
                <a:cubicBezTo>
                  <a:pt x="1119756" y="-3044"/>
                  <a:pt x="1286080" y="13085"/>
                  <a:pt x="1451761" y="24419"/>
                </a:cubicBezTo>
                <a:cubicBezTo>
                  <a:pt x="1625133" y="36367"/>
                  <a:pt x="1799027" y="38046"/>
                  <a:pt x="1972590" y="29457"/>
                </a:cubicBezTo>
                <a:cubicBezTo>
                  <a:pt x="2098351" y="23256"/>
                  <a:pt x="2223604" y="9049"/>
                  <a:pt x="2349873" y="12278"/>
                </a:cubicBezTo>
                <a:cubicBezTo>
                  <a:pt x="2532672" y="16928"/>
                  <a:pt x="2715343" y="23773"/>
                  <a:pt x="2898396" y="19124"/>
                </a:cubicBezTo>
                <a:cubicBezTo>
                  <a:pt x="2963040" y="17526"/>
                  <a:pt x="3027701" y="14038"/>
                  <a:pt x="3092353" y="11720"/>
                </a:cubicBezTo>
                <a:lnTo>
                  <a:pt x="3250836" y="11402"/>
                </a:lnTo>
                <a:lnTo>
                  <a:pt x="3254106" y="90752"/>
                </a:lnTo>
                <a:cubicBezTo>
                  <a:pt x="3254106" y="138488"/>
                  <a:pt x="3252140" y="186224"/>
                  <a:pt x="3248209" y="233871"/>
                </a:cubicBezTo>
                <a:cubicBezTo>
                  <a:pt x="3240316" y="320987"/>
                  <a:pt x="3242191" y="408521"/>
                  <a:pt x="3253804" y="495345"/>
                </a:cubicBezTo>
                <a:cubicBezTo>
                  <a:pt x="3266506" y="596937"/>
                  <a:pt x="3256677" y="698530"/>
                  <a:pt x="3247452" y="800123"/>
                </a:cubicBezTo>
                <a:cubicBezTo>
                  <a:pt x="3230970" y="978926"/>
                  <a:pt x="3238380" y="1157601"/>
                  <a:pt x="3250477" y="1336023"/>
                </a:cubicBezTo>
                <a:cubicBezTo>
                  <a:pt x="3258220" y="1458862"/>
                  <a:pt x="3253970" y="1582030"/>
                  <a:pt x="3237775" y="1704297"/>
                </a:cubicBezTo>
                <a:cubicBezTo>
                  <a:pt x="3234901" y="1728615"/>
                  <a:pt x="3233729" y="1752966"/>
                  <a:pt x="3233143" y="1777332"/>
                </a:cubicBezTo>
                <a:lnTo>
                  <a:pt x="3232811" y="1799145"/>
                </a:lnTo>
                <a:lnTo>
                  <a:pt x="3228576" y="1842531"/>
                </a:lnTo>
                <a:lnTo>
                  <a:pt x="3232166" y="1914850"/>
                </a:lnTo>
                <a:lnTo>
                  <a:pt x="3231789" y="1922451"/>
                </a:lnTo>
                <a:lnTo>
                  <a:pt x="3237441" y="1980367"/>
                </a:lnTo>
                <a:lnTo>
                  <a:pt x="3249248" y="2182039"/>
                </a:lnTo>
                <a:cubicBezTo>
                  <a:pt x="3250586" y="2269847"/>
                  <a:pt x="3248126" y="2357696"/>
                  <a:pt x="3241858" y="2445415"/>
                </a:cubicBezTo>
                <a:cubicBezTo>
                  <a:pt x="3232633" y="2606947"/>
                  <a:pt x="3242160" y="2768225"/>
                  <a:pt x="3253351" y="2929631"/>
                </a:cubicBezTo>
                <a:cubicBezTo>
                  <a:pt x="3266657" y="3121514"/>
                  <a:pt x="3245487" y="3313270"/>
                  <a:pt x="3242311" y="3505152"/>
                </a:cubicBezTo>
                <a:cubicBezTo>
                  <a:pt x="3242008" y="3522360"/>
                  <a:pt x="3243142" y="3539599"/>
                  <a:pt x="3244541" y="3556838"/>
                </a:cubicBezTo>
                <a:lnTo>
                  <a:pt x="3247700" y="3599585"/>
                </a:lnTo>
                <a:lnTo>
                  <a:pt x="15795" y="3599585"/>
                </a:lnTo>
                <a:lnTo>
                  <a:pt x="11716" y="3325801"/>
                </a:lnTo>
                <a:cubicBezTo>
                  <a:pt x="9693" y="3229953"/>
                  <a:pt x="8801" y="3134170"/>
                  <a:pt x="14216" y="3038609"/>
                </a:cubicBezTo>
                <a:cubicBezTo>
                  <a:pt x="20970" y="2919986"/>
                  <a:pt x="19695" y="2799963"/>
                  <a:pt x="14981" y="2681849"/>
                </a:cubicBezTo>
                <a:cubicBezTo>
                  <a:pt x="10266" y="2563738"/>
                  <a:pt x="3896" y="2445497"/>
                  <a:pt x="14981" y="2327384"/>
                </a:cubicBezTo>
                <a:cubicBezTo>
                  <a:pt x="23136" y="2224777"/>
                  <a:pt x="25047" y="2121762"/>
                  <a:pt x="20714" y="2018915"/>
                </a:cubicBezTo>
                <a:cubicBezTo>
                  <a:pt x="15745" y="1839643"/>
                  <a:pt x="6063" y="1660244"/>
                  <a:pt x="16637" y="1480971"/>
                </a:cubicBezTo>
                <a:cubicBezTo>
                  <a:pt x="32819" y="1209834"/>
                  <a:pt x="23136" y="938951"/>
                  <a:pt x="10394" y="668069"/>
                </a:cubicBezTo>
                <a:cubicBezTo>
                  <a:pt x="1475" y="482681"/>
                  <a:pt x="-5915" y="297422"/>
                  <a:pt x="6827" y="112034"/>
                </a:cubicBezTo>
                <a:lnTo>
                  <a:pt x="12538" y="21615"/>
                </a:lnTo>
                <a:lnTo>
                  <a:pt x="13383" y="21707"/>
                </a:lnTo>
                <a:cubicBezTo>
                  <a:pt x="79680" y="11270"/>
                  <a:pt x="146855" y="7847"/>
                  <a:pt x="213839" y="11503"/>
                </a:cubicBezTo>
                <a:cubicBezTo>
                  <a:pt x="405275" y="17315"/>
                  <a:pt x="595695" y="34236"/>
                  <a:pt x="788529" y="11503"/>
                </a:cubicBezTo>
                <a:cubicBezTo>
                  <a:pt x="843598" y="5045"/>
                  <a:pt x="898777" y="1679"/>
                  <a:pt x="954022" y="49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on McLeod | PilbaraStrike">
            <a:extLst>
              <a:ext uri="{FF2B5EF4-FFF2-40B4-BE49-F238E27FC236}">
                <a16:creationId xmlns:a16="http://schemas.microsoft.com/office/drawing/2014/main" id="{DCFF0F88-935D-6F89-4D8C-9751D4DDF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2" r="3" b="1405"/>
          <a:stretch>
            <a:fillRect/>
          </a:stretch>
        </p:blipFill>
        <p:spPr bwMode="auto">
          <a:xfrm>
            <a:off x="8817809" y="870252"/>
            <a:ext cx="2378179" cy="2257996"/>
          </a:xfrm>
          <a:custGeom>
            <a:avLst/>
            <a:gdLst/>
            <a:ahLst/>
            <a:cxnLst/>
            <a:rect l="l" t="t" r="r" b="b"/>
            <a:pathLst>
              <a:path w="3259105" h="3094406">
                <a:moveTo>
                  <a:pt x="11386" y="0"/>
                </a:moveTo>
                <a:lnTo>
                  <a:pt x="3241316" y="0"/>
                </a:lnTo>
                <a:lnTo>
                  <a:pt x="3237494" y="140685"/>
                </a:lnTo>
                <a:cubicBezTo>
                  <a:pt x="3238096" y="312748"/>
                  <a:pt x="3251393" y="484543"/>
                  <a:pt x="3249125" y="655694"/>
                </a:cubicBezTo>
                <a:cubicBezTo>
                  <a:pt x="3247916" y="750937"/>
                  <a:pt x="3225234" y="845926"/>
                  <a:pt x="3229467" y="941423"/>
                </a:cubicBezTo>
                <a:cubicBezTo>
                  <a:pt x="3241867" y="1230835"/>
                  <a:pt x="3237785" y="1520374"/>
                  <a:pt x="3253965" y="1809659"/>
                </a:cubicBezTo>
                <a:cubicBezTo>
                  <a:pt x="3264430" y="1950656"/>
                  <a:pt x="3258909" y="2092163"/>
                  <a:pt x="3237482" y="2232284"/>
                </a:cubicBezTo>
                <a:cubicBezTo>
                  <a:pt x="3219637" y="2337305"/>
                  <a:pt x="3230677" y="2443216"/>
                  <a:pt x="3238238" y="2548745"/>
                </a:cubicBezTo>
                <a:cubicBezTo>
                  <a:pt x="3247462" y="2676497"/>
                  <a:pt x="3252453" y="2804124"/>
                  <a:pt x="3237330" y="2932130"/>
                </a:cubicBezTo>
                <a:cubicBezTo>
                  <a:pt x="3234609" y="2954893"/>
                  <a:pt x="3233201" y="2977688"/>
                  <a:pt x="3232714" y="3000503"/>
                </a:cubicBezTo>
                <a:lnTo>
                  <a:pt x="3233615" y="3068153"/>
                </a:lnTo>
                <a:lnTo>
                  <a:pt x="3188413" y="3064932"/>
                </a:lnTo>
                <a:cubicBezTo>
                  <a:pt x="3039240" y="3057221"/>
                  <a:pt x="2889775" y="3057530"/>
                  <a:pt x="2740627" y="3065836"/>
                </a:cubicBezTo>
                <a:cubicBezTo>
                  <a:pt x="2641415" y="3072036"/>
                  <a:pt x="2543982" y="3095285"/>
                  <a:pt x="2443754" y="3094381"/>
                </a:cubicBezTo>
                <a:cubicBezTo>
                  <a:pt x="2190453" y="3091669"/>
                  <a:pt x="1936390" y="3075782"/>
                  <a:pt x="1682327" y="3078752"/>
                </a:cubicBezTo>
                <a:cubicBezTo>
                  <a:pt x="1674197" y="3078882"/>
                  <a:pt x="1666067" y="3076944"/>
                  <a:pt x="1657937" y="3076944"/>
                </a:cubicBezTo>
                <a:cubicBezTo>
                  <a:pt x="1524046" y="3071390"/>
                  <a:pt x="1390155" y="3066482"/>
                  <a:pt x="1256136" y="3078623"/>
                </a:cubicBezTo>
                <a:cubicBezTo>
                  <a:pt x="1168104" y="3086502"/>
                  <a:pt x="1080452" y="3095932"/>
                  <a:pt x="991530" y="3090248"/>
                </a:cubicBezTo>
                <a:cubicBezTo>
                  <a:pt x="867801" y="3082369"/>
                  <a:pt x="744072" y="3076686"/>
                  <a:pt x="620090" y="3080948"/>
                </a:cubicBezTo>
                <a:cubicBezTo>
                  <a:pt x="570293" y="3082369"/>
                  <a:pt x="520497" y="3080948"/>
                  <a:pt x="470828" y="3080948"/>
                </a:cubicBezTo>
                <a:lnTo>
                  <a:pt x="469939" y="3081207"/>
                </a:lnTo>
                <a:cubicBezTo>
                  <a:pt x="437418" y="3081207"/>
                  <a:pt x="404898" y="3081982"/>
                  <a:pt x="372378" y="3081207"/>
                </a:cubicBezTo>
                <a:cubicBezTo>
                  <a:pt x="311022" y="3079786"/>
                  <a:pt x="249634" y="3076944"/>
                  <a:pt x="188230" y="3075879"/>
                </a:cubicBezTo>
                <a:lnTo>
                  <a:pt x="19434" y="3080760"/>
                </a:lnTo>
                <a:lnTo>
                  <a:pt x="23335" y="2940210"/>
                </a:lnTo>
                <a:cubicBezTo>
                  <a:pt x="23652" y="2892334"/>
                  <a:pt x="22808" y="2844419"/>
                  <a:pt x="20355" y="2796447"/>
                </a:cubicBezTo>
                <a:cubicBezTo>
                  <a:pt x="13984" y="2674257"/>
                  <a:pt x="1879" y="2552193"/>
                  <a:pt x="9780" y="2429876"/>
                </a:cubicBezTo>
                <a:cubicBezTo>
                  <a:pt x="16112" y="2301583"/>
                  <a:pt x="14277" y="2173022"/>
                  <a:pt x="4301" y="2044958"/>
                </a:cubicBezTo>
                <a:cubicBezTo>
                  <a:pt x="-1433" y="1980958"/>
                  <a:pt x="-1433" y="1916563"/>
                  <a:pt x="4301" y="1852563"/>
                </a:cubicBezTo>
                <a:cubicBezTo>
                  <a:pt x="20584" y="1696404"/>
                  <a:pt x="24839" y="1539213"/>
                  <a:pt x="17042" y="1382404"/>
                </a:cubicBezTo>
                <a:cubicBezTo>
                  <a:pt x="12582" y="1264291"/>
                  <a:pt x="4810" y="1146306"/>
                  <a:pt x="10288" y="1027939"/>
                </a:cubicBezTo>
                <a:cubicBezTo>
                  <a:pt x="16786" y="889439"/>
                  <a:pt x="21756" y="750813"/>
                  <a:pt x="15386" y="612313"/>
                </a:cubicBezTo>
                <a:cubicBezTo>
                  <a:pt x="8683" y="463705"/>
                  <a:pt x="9868" y="314846"/>
                  <a:pt x="18952" y="16636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3E22E6-F5A4-A415-7A79-8DB36C2E8DD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489" t="11194" b="16087"/>
          <a:stretch>
            <a:fillRect/>
          </a:stretch>
        </p:blipFill>
        <p:spPr>
          <a:xfrm>
            <a:off x="6295680" y="4424077"/>
            <a:ext cx="2407791" cy="1884588"/>
          </a:xfrm>
          <a:custGeom>
            <a:avLst/>
            <a:gdLst/>
            <a:ahLst/>
            <a:cxnLst/>
            <a:rect l="l" t="t" r="r" b="b"/>
            <a:pathLst>
              <a:path w="4020639" h="2491073">
                <a:moveTo>
                  <a:pt x="2387172" y="4"/>
                </a:moveTo>
                <a:cubicBezTo>
                  <a:pt x="2431588" y="-79"/>
                  <a:pt x="2476014" y="1187"/>
                  <a:pt x="2520440" y="4521"/>
                </a:cubicBezTo>
                <a:cubicBezTo>
                  <a:pt x="2670017" y="18188"/>
                  <a:pt x="2820292" y="21522"/>
                  <a:pt x="2970288" y="14521"/>
                </a:cubicBezTo>
                <a:cubicBezTo>
                  <a:pt x="3090823" y="5814"/>
                  <a:pt x="3211725" y="4294"/>
                  <a:pt x="3332425" y="9988"/>
                </a:cubicBezTo>
                <a:cubicBezTo>
                  <a:pt x="3444887" y="16788"/>
                  <a:pt x="3557349" y="23721"/>
                  <a:pt x="3670191" y="19722"/>
                </a:cubicBezTo>
                <a:cubicBezTo>
                  <a:pt x="3715125" y="18121"/>
                  <a:pt x="3759424" y="16121"/>
                  <a:pt x="3803977" y="13454"/>
                </a:cubicBezTo>
                <a:cubicBezTo>
                  <a:pt x="3844957" y="9821"/>
                  <a:pt x="3886048" y="8104"/>
                  <a:pt x="3927130" y="8304"/>
                </a:cubicBezTo>
                <a:lnTo>
                  <a:pt x="4020639" y="13128"/>
                </a:lnTo>
                <a:lnTo>
                  <a:pt x="4020639" y="2491073"/>
                </a:lnTo>
                <a:lnTo>
                  <a:pt x="6804" y="2491073"/>
                </a:lnTo>
                <a:lnTo>
                  <a:pt x="20473" y="2308286"/>
                </a:lnTo>
                <a:cubicBezTo>
                  <a:pt x="23924" y="2245403"/>
                  <a:pt x="26128" y="2182489"/>
                  <a:pt x="27088" y="2119545"/>
                </a:cubicBezTo>
                <a:cubicBezTo>
                  <a:pt x="30263" y="1875850"/>
                  <a:pt x="38884" y="1631647"/>
                  <a:pt x="11966" y="1388714"/>
                </a:cubicBezTo>
                <a:cubicBezTo>
                  <a:pt x="-6330" y="1224134"/>
                  <a:pt x="928" y="1060316"/>
                  <a:pt x="4255" y="895864"/>
                </a:cubicBezTo>
                <a:cubicBezTo>
                  <a:pt x="8035" y="711091"/>
                  <a:pt x="6221" y="526193"/>
                  <a:pt x="6221" y="341421"/>
                </a:cubicBezTo>
                <a:cubicBezTo>
                  <a:pt x="5918" y="261036"/>
                  <a:pt x="11060" y="181159"/>
                  <a:pt x="19830" y="101154"/>
                </a:cubicBezTo>
                <a:cubicBezTo>
                  <a:pt x="22968" y="72137"/>
                  <a:pt x="24376" y="43159"/>
                  <a:pt x="24410" y="14230"/>
                </a:cubicBezTo>
                <a:lnTo>
                  <a:pt x="24352" y="12883"/>
                </a:lnTo>
                <a:lnTo>
                  <a:pt x="156331" y="7988"/>
                </a:lnTo>
                <a:cubicBezTo>
                  <a:pt x="300221" y="-159"/>
                  <a:pt x="444492" y="3228"/>
                  <a:pt x="587900" y="18121"/>
                </a:cubicBezTo>
                <a:cubicBezTo>
                  <a:pt x="689357" y="25975"/>
                  <a:pt x="791270" y="24722"/>
                  <a:pt x="892537" y="14388"/>
                </a:cubicBezTo>
                <a:cubicBezTo>
                  <a:pt x="1078365" y="-1747"/>
                  <a:pt x="1263813" y="11188"/>
                  <a:pt x="1449261" y="22122"/>
                </a:cubicBezTo>
                <a:cubicBezTo>
                  <a:pt x="1628870" y="32788"/>
                  <a:pt x="1808352" y="24921"/>
                  <a:pt x="1987961" y="17855"/>
                </a:cubicBezTo>
                <a:cubicBezTo>
                  <a:pt x="2120763" y="12655"/>
                  <a:pt x="2253923" y="254"/>
                  <a:pt x="2387172" y="4"/>
                </a:cubicBezTo>
                <a:close/>
              </a:path>
            </a:pathLst>
          </a:custGeom>
        </p:spPr>
      </p:pic>
      <p:pic>
        <p:nvPicPr>
          <p:cNvPr id="13" name="Picture 2" descr="Daisy Bindi Leads People from Roy Hill Station | PilbaraStrike">
            <a:extLst>
              <a:ext uri="{FF2B5EF4-FFF2-40B4-BE49-F238E27FC236}">
                <a16:creationId xmlns:a16="http://schemas.microsoft.com/office/drawing/2014/main" id="{36E29D24-BC7E-2F2C-2DAD-0678875C9C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2" t="4636" r="15648" b="32378"/>
          <a:stretch>
            <a:fillRect/>
          </a:stretch>
        </p:blipFill>
        <p:spPr bwMode="auto">
          <a:xfrm>
            <a:off x="8817809" y="3436639"/>
            <a:ext cx="2378179" cy="2882912"/>
          </a:xfrm>
          <a:custGeom>
            <a:avLst/>
            <a:gdLst/>
            <a:ahLst/>
            <a:cxnLst/>
            <a:rect l="l" t="t" r="r" b="b"/>
            <a:pathLst>
              <a:path w="4038983" h="4195184">
                <a:moveTo>
                  <a:pt x="25292" y="0"/>
                </a:moveTo>
                <a:lnTo>
                  <a:pt x="4038983" y="0"/>
                </a:lnTo>
                <a:lnTo>
                  <a:pt x="4038983" y="4173249"/>
                </a:lnTo>
                <a:lnTo>
                  <a:pt x="3931557" y="4161775"/>
                </a:lnTo>
                <a:cubicBezTo>
                  <a:pt x="3887047" y="4159904"/>
                  <a:pt x="3842427" y="4160901"/>
                  <a:pt x="3797950" y="4164774"/>
                </a:cubicBezTo>
                <a:cubicBezTo>
                  <a:pt x="3568711" y="4179842"/>
                  <a:pt x="3339218" y="4173041"/>
                  <a:pt x="3109979" y="4176375"/>
                </a:cubicBezTo>
                <a:cubicBezTo>
                  <a:pt x="2803311" y="4180909"/>
                  <a:pt x="2496897" y="4169308"/>
                  <a:pt x="2190356" y="4168242"/>
                </a:cubicBezTo>
                <a:cubicBezTo>
                  <a:pt x="2127525" y="4167975"/>
                  <a:pt x="2064439" y="4171442"/>
                  <a:pt x="2001862" y="4176775"/>
                </a:cubicBezTo>
                <a:cubicBezTo>
                  <a:pt x="1915168" y="4183976"/>
                  <a:pt x="1829615" y="4174908"/>
                  <a:pt x="1743683" y="4166375"/>
                </a:cubicBezTo>
                <a:cubicBezTo>
                  <a:pt x="1640105" y="4156108"/>
                  <a:pt x="1536783" y="4165175"/>
                  <a:pt x="1433841" y="4177042"/>
                </a:cubicBezTo>
                <a:cubicBezTo>
                  <a:pt x="1257114" y="4197030"/>
                  <a:pt x="1079054" y="4200510"/>
                  <a:pt x="901742" y="4187442"/>
                </a:cubicBezTo>
                <a:cubicBezTo>
                  <a:pt x="705885" y="4173442"/>
                  <a:pt x="510157" y="4175976"/>
                  <a:pt x="314300" y="4177042"/>
                </a:cubicBezTo>
                <a:lnTo>
                  <a:pt x="22883" y="4176257"/>
                </a:lnTo>
                <a:lnTo>
                  <a:pt x="15491" y="4122289"/>
                </a:lnTo>
                <a:cubicBezTo>
                  <a:pt x="3576" y="4042652"/>
                  <a:pt x="-1474" y="3962394"/>
                  <a:pt x="370" y="3882149"/>
                </a:cubicBezTo>
                <a:cubicBezTo>
                  <a:pt x="219" y="3686075"/>
                  <a:pt x="10652" y="3490382"/>
                  <a:pt x="29555" y="3294816"/>
                </a:cubicBezTo>
                <a:cubicBezTo>
                  <a:pt x="34137" y="3222826"/>
                  <a:pt x="32065" y="3150656"/>
                  <a:pt x="23355" y="3078932"/>
                </a:cubicBezTo>
                <a:cubicBezTo>
                  <a:pt x="14645" y="2997950"/>
                  <a:pt x="17685" y="2916371"/>
                  <a:pt x="32428" y="2835999"/>
                </a:cubicBezTo>
                <a:cubicBezTo>
                  <a:pt x="51027" y="2740756"/>
                  <a:pt x="42710" y="2645512"/>
                  <a:pt x="35906" y="2550269"/>
                </a:cubicBezTo>
                <a:cubicBezTo>
                  <a:pt x="17306" y="2288796"/>
                  <a:pt x="-5377" y="2027322"/>
                  <a:pt x="9746" y="1764959"/>
                </a:cubicBezTo>
                <a:cubicBezTo>
                  <a:pt x="12922" y="1708956"/>
                  <a:pt x="26832" y="1654350"/>
                  <a:pt x="32580" y="1598729"/>
                </a:cubicBezTo>
                <a:cubicBezTo>
                  <a:pt x="49365" y="1437069"/>
                  <a:pt x="29705" y="1276045"/>
                  <a:pt x="21691" y="1114767"/>
                </a:cubicBezTo>
                <a:cubicBezTo>
                  <a:pt x="10169" y="936281"/>
                  <a:pt x="12497" y="757351"/>
                  <a:pt x="28647" y="579120"/>
                </a:cubicBezTo>
                <a:cubicBezTo>
                  <a:pt x="38779" y="482353"/>
                  <a:pt x="42219" y="385459"/>
                  <a:pt x="40971" y="28853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945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825F2-7DA6-715B-C765-27D8F0EC00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B47889E-FC1D-4B22-533C-B7922778B3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4FDEB89-BB75-61DA-FB80-B963F0EFDC76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A6CA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14F988-9279-D636-1ECC-2EF9C0849B09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HASS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6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3">
            <a:extLst>
              <a:ext uri="{FF2B5EF4-FFF2-40B4-BE49-F238E27FC236}">
                <a16:creationId xmlns:a16="http://schemas.microsoft.com/office/drawing/2014/main" id="{67149B35-1156-A72A-7C12-7670D2BAF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3974" y="365125"/>
            <a:ext cx="10369826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Creative Solutions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6E92ED2A-7B5B-B239-7FDF-26E34B620E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627026"/>
            <a:ext cx="4463144" cy="4686687"/>
          </a:xfrm>
        </p:spPr>
        <p:txBody>
          <a:bodyPr>
            <a:normAutofit/>
          </a:bodyPr>
          <a:lstStyle/>
          <a:p>
            <a:pPr marL="342900">
              <a:spcAft>
                <a:spcPts val="6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the list of challenges the Pilbara Strikers faced</a:t>
            </a:r>
          </a:p>
          <a:p>
            <a:pPr marL="342900">
              <a:spcAft>
                <a:spcPts val="6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Match each challenge to the solution the Strikers found. </a:t>
            </a:r>
          </a:p>
          <a:p>
            <a:pPr marL="342900">
              <a:spcAft>
                <a:spcPts val="6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 your own Challenge and Solution you may have learned about the Strikers</a:t>
            </a:r>
          </a:p>
          <a:p>
            <a:endParaRPr lang="en-A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 descr="The Pilbara Walk-off Lesson Six image illustrates a creative solution to various challenges faced by Aboriginal workers during a strike, including communication barriers, restricted movement, and lack of literacy.&#10;&#10;AI-generated content may be incorrect.">
            <a:extLst>
              <a:ext uri="{FF2B5EF4-FFF2-40B4-BE49-F238E27FC236}">
                <a16:creationId xmlns:a16="http://schemas.microsoft.com/office/drawing/2014/main" id="{BE3CC39F-8B87-2E1A-5A55-92C0184BC5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39" t="2177" r="3017" b="561"/>
          <a:stretch>
            <a:fillRect/>
          </a:stretch>
        </p:blipFill>
        <p:spPr>
          <a:xfrm>
            <a:off x="6562997" y="910771"/>
            <a:ext cx="3865518" cy="5283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21726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A0C92FB6671B4A96BC31FEE5FCE1C9" ma:contentTypeVersion="16" ma:contentTypeDescription="Create a new document." ma:contentTypeScope="" ma:versionID="dac691ba770f02cbb49eeea15257a290">
  <xsd:schema xmlns:xsd="http://www.w3.org/2001/XMLSchema" xmlns:xs="http://www.w3.org/2001/XMLSchema" xmlns:p="http://schemas.microsoft.com/office/2006/metadata/properties" xmlns:ns2="d1419753-828b-47b9-a352-52c09f47d7c5" xmlns:ns3="7c55944e-ea0e-4133-9181-56fb97fec08b" targetNamespace="http://schemas.microsoft.com/office/2006/metadata/properties" ma:root="true" ma:fieldsID="c8fcbe2de77b4fa0d3d73e67009f3663" ns2:_="" ns3:_="">
    <xsd:import namespace="d1419753-828b-47b9-a352-52c09f47d7c5"/>
    <xsd:import namespace="7c55944e-ea0e-4133-9181-56fb97fec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419753-828b-47b9-a352-52c09f47d7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c15d0671-6458-4e2a-ab8b-bc501bf39a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5944e-ea0e-4133-9181-56fb97fec08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42eec1b-3c2d-4349-bd5f-781bbdf721db}" ma:internalName="TaxCatchAll" ma:showField="CatchAllData" ma:web="7c55944e-ea0e-4133-9181-56fb97fec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c55944e-ea0e-4133-9181-56fb97fec08b" xsi:nil="true"/>
    <lcf76f155ced4ddcb4097134ff3c332f xmlns="d1419753-828b-47b9-a352-52c09f47d7c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3B272E5-21DE-4C6C-9B48-17CE513FE54D}"/>
</file>

<file path=customXml/itemProps2.xml><?xml version="1.0" encoding="utf-8"?>
<ds:datastoreItem xmlns:ds="http://schemas.openxmlformats.org/officeDocument/2006/customXml" ds:itemID="{11C9367C-22F6-47B6-9176-E1AFF85448A9}"/>
</file>

<file path=customXml/itemProps3.xml><?xml version="1.0" encoding="utf-8"?>
<ds:datastoreItem xmlns:ds="http://schemas.openxmlformats.org/officeDocument/2006/customXml" ds:itemID="{B814E49B-A3E4-4601-B5C5-094375F38BD3}"/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222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Office Theme</vt:lpstr>
      <vt:lpstr>Lesson 6</vt:lpstr>
      <vt:lpstr>Timeline</vt:lpstr>
      <vt:lpstr>Key Figures</vt:lpstr>
      <vt:lpstr>Creative Solutions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Jilalga Murray</dc:creator>
  <cp:lastModifiedBy>Jilalga Murray</cp:lastModifiedBy>
  <cp:revision>10</cp:revision>
  <dcterms:created xsi:type="dcterms:W3CDTF">2026-03-28T03:09:55Z</dcterms:created>
  <dcterms:modified xsi:type="dcterms:W3CDTF">2026-03-30T08:45:16Z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0x010100CFA0C92FB6671B4A96BC31FEE5FCE1C9</vt:lpwstr>
  </property>
</Properties>
</file>