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60" r:id="rId4"/>
    <p:sldId id="261" r:id="rId5"/>
    <p:sldId id="262" r:id="rId6"/>
    <p:sldId id="258" r:id="rId7"/>
    <p:sldId id="263"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D3B0"/>
    <a:srgbClr val="FEC290"/>
    <a:srgbClr val="FDA963"/>
    <a:srgbClr val="FEEC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3" autoAdjust="0"/>
    <p:restoredTop sz="94660"/>
  </p:normalViewPr>
  <p:slideViewPr>
    <p:cSldViewPr snapToGrid="0">
      <p:cViewPr varScale="1">
        <p:scale>
          <a:sx n="89" d="100"/>
          <a:sy n="89" d="100"/>
        </p:scale>
        <p:origin x="97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D79F9-4653-431B-B66B-9E4ED6585C13}" type="datetimeFigureOut">
              <a:rPr lang="en-AU" smtClean="0"/>
              <a:t>28/03/2026</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D1200F-4738-4208-886F-F0A9D2BA45C0}" type="slidenum">
              <a:rPr lang="en-AU" smtClean="0"/>
              <a:t>‹#›</a:t>
            </a:fld>
            <a:endParaRPr lang="en-AU"/>
          </a:p>
        </p:txBody>
      </p:sp>
    </p:spTree>
    <p:extLst>
      <p:ext uri="{BB962C8B-B14F-4D97-AF65-F5344CB8AC3E}">
        <p14:creationId xmlns:p14="http://schemas.microsoft.com/office/powerpoint/2010/main" val="3234734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Note that we will be using what we have learned about the Aboriginal workers on the Pilbara stations in our English lesson today.</a:t>
            </a:r>
            <a:br>
              <a:rPr lang="en-AU" dirty="0"/>
            </a:br>
            <a:r>
              <a:rPr lang="en-AU" dirty="0"/>
              <a:t>Lets quickly recap what we know…</a:t>
            </a:r>
          </a:p>
          <a:p>
            <a:endParaRPr lang="en-AU" dirty="0"/>
          </a:p>
        </p:txBody>
      </p:sp>
      <p:sp>
        <p:nvSpPr>
          <p:cNvPr id="4" name="Slide Number Placeholder 3"/>
          <p:cNvSpPr>
            <a:spLocks noGrp="1"/>
          </p:cNvSpPr>
          <p:nvPr>
            <p:ph type="sldNum" sz="quarter" idx="5"/>
          </p:nvPr>
        </p:nvSpPr>
        <p:spPr/>
        <p:txBody>
          <a:bodyPr/>
          <a:lstStyle/>
          <a:p>
            <a:fld id="{AAD1200F-4738-4208-886F-F0A9D2BA45C0}" type="slidenum">
              <a:rPr lang="en-AU" smtClean="0"/>
              <a:t>1</a:t>
            </a:fld>
            <a:endParaRPr lang="en-AU"/>
          </a:p>
        </p:txBody>
      </p:sp>
    </p:spTree>
    <p:extLst>
      <p:ext uri="{BB962C8B-B14F-4D97-AF65-F5344CB8AC3E}">
        <p14:creationId xmlns:p14="http://schemas.microsoft.com/office/powerpoint/2010/main" val="906900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853FB-DC96-E519-141B-BE4F32CFB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A78BC5-ECBC-7979-004D-111A3E579C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E0C2FD-5BE0-E502-5AE4-9783B27AC3B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Note that we will be using what we have learned about the Aboriginal workers on the Pilbara stations in our English lesson today.</a:t>
            </a:r>
            <a:br>
              <a:rPr lang="en-AU" dirty="0"/>
            </a:br>
            <a:r>
              <a:rPr lang="en-AU" dirty="0"/>
              <a:t>Lets quickly recap what we know…</a:t>
            </a:r>
          </a:p>
          <a:p>
            <a:endParaRPr lang="en-AU" dirty="0"/>
          </a:p>
        </p:txBody>
      </p:sp>
      <p:sp>
        <p:nvSpPr>
          <p:cNvPr id="4" name="Slide Number Placeholder 3">
            <a:extLst>
              <a:ext uri="{FF2B5EF4-FFF2-40B4-BE49-F238E27FC236}">
                <a16:creationId xmlns:a16="http://schemas.microsoft.com/office/drawing/2014/main" id="{CBC62AD3-0B13-84B9-1940-D4E712060A8B}"/>
              </a:ext>
            </a:extLst>
          </p:cNvPr>
          <p:cNvSpPr>
            <a:spLocks noGrp="1"/>
          </p:cNvSpPr>
          <p:nvPr>
            <p:ph type="sldNum" sz="quarter" idx="5"/>
          </p:nvPr>
        </p:nvSpPr>
        <p:spPr/>
        <p:txBody>
          <a:bodyPr/>
          <a:lstStyle/>
          <a:p>
            <a:fld id="{AAD1200F-4738-4208-886F-F0A9D2BA45C0}" type="slidenum">
              <a:rPr lang="en-AU" smtClean="0"/>
              <a:t>7</a:t>
            </a:fld>
            <a:endParaRPr lang="en-AU"/>
          </a:p>
        </p:txBody>
      </p:sp>
    </p:spTree>
    <p:extLst>
      <p:ext uri="{BB962C8B-B14F-4D97-AF65-F5344CB8AC3E}">
        <p14:creationId xmlns:p14="http://schemas.microsoft.com/office/powerpoint/2010/main" val="3497756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02B59-65BB-EC30-2495-E5AEEAE0ED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36DE047-9B29-F9D0-BE1D-07A6FD597D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898340E1-BE9C-4B5D-F5C5-3F3DBB6ECAB0}"/>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5" name="Footer Placeholder 4">
            <a:extLst>
              <a:ext uri="{FF2B5EF4-FFF2-40B4-BE49-F238E27FC236}">
                <a16:creationId xmlns:a16="http://schemas.microsoft.com/office/drawing/2014/main" id="{1F14C60A-8B8C-CAF5-6A9D-1F9E3D97D52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DFC0CA5-2E73-90F6-44FA-CD1BD2B79C98}"/>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2894461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4FF39-F394-2F7C-68B1-4612798D2DB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8F5319F-6AD3-01F3-5C2B-83859B0BCF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14D16F3-8700-95F0-800B-68736BACBD94}"/>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5" name="Footer Placeholder 4">
            <a:extLst>
              <a:ext uri="{FF2B5EF4-FFF2-40B4-BE49-F238E27FC236}">
                <a16:creationId xmlns:a16="http://schemas.microsoft.com/office/drawing/2014/main" id="{428F8A94-89D1-07B9-0A59-98F7DAD9BE9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8DE0894-3BA1-0EE0-1C16-A5601B4DD32D}"/>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741355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7CE5-FA8A-CFF1-89FF-E7D249D7EC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64AF0BF9-A9ED-4B76-0622-AE896A746C9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7592B5-D85C-460D-E682-87CBEA8EDF96}"/>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5" name="Footer Placeholder 4">
            <a:extLst>
              <a:ext uri="{FF2B5EF4-FFF2-40B4-BE49-F238E27FC236}">
                <a16:creationId xmlns:a16="http://schemas.microsoft.com/office/drawing/2014/main" id="{D1816E74-8161-26D9-E2F7-69B53C6282E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2BDFFCA-FDE9-1D8F-B970-191C9E7B7235}"/>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51592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0925A-E9D9-3BE8-4FB9-63E2940B8C7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B3A9E798-A538-CC60-FCD0-F7702EF467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59D81CF1-8A38-ECD9-5277-7AFF27FD7F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D6C152F4-46E2-7F64-8D8D-5280F3657B80}"/>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6" name="Footer Placeholder 5">
            <a:extLst>
              <a:ext uri="{FF2B5EF4-FFF2-40B4-BE49-F238E27FC236}">
                <a16:creationId xmlns:a16="http://schemas.microsoft.com/office/drawing/2014/main" id="{9255DFFF-939D-4412-7139-0265C509E40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3AECC45-BCE5-6E71-E08B-357D6CC93F1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166710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BD029-9271-45B6-3D9E-3C0B4AC93DDC}"/>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888BE53D-3705-2CCB-3DE8-BDA088E36E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E29084-E44B-3A13-4589-2F7B4631D8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4D354CA8-84D0-672B-BB4C-322BC21429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87391B-E422-F69D-FFF7-972A4F612C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42B30504-331A-399F-3CC2-084B33CBAC8B}"/>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8" name="Footer Placeholder 7">
            <a:extLst>
              <a:ext uri="{FF2B5EF4-FFF2-40B4-BE49-F238E27FC236}">
                <a16:creationId xmlns:a16="http://schemas.microsoft.com/office/drawing/2014/main" id="{CBAD1380-AF9F-0A5B-2BD5-4AF283F6E13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7F17D29E-CC0D-47A5-CE49-10A659A9713C}"/>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90256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4C42-A490-33FC-3DA7-DB2F527BCD62}"/>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CA69429-4C2C-74FF-DBD4-D0DECC3E6914}"/>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4" name="Footer Placeholder 3">
            <a:extLst>
              <a:ext uri="{FF2B5EF4-FFF2-40B4-BE49-F238E27FC236}">
                <a16:creationId xmlns:a16="http://schemas.microsoft.com/office/drawing/2014/main" id="{D2682D8A-FA88-A72A-9C09-4EB9172F7B4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07788ECE-936B-85B4-E42C-D08E5A09C860}"/>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780383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D9D6D0-346E-3674-30F1-94F85BF48CB6}"/>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3" name="Footer Placeholder 2">
            <a:extLst>
              <a:ext uri="{FF2B5EF4-FFF2-40B4-BE49-F238E27FC236}">
                <a16:creationId xmlns:a16="http://schemas.microsoft.com/office/drawing/2014/main" id="{7C21A2BB-8C85-D670-C88D-4F3EFF79B066}"/>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E864108E-1BEC-146E-573C-3BEF5A72A9F9}"/>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793802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D19CC-8029-652F-8CB8-4393BC4861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725E9F5-3345-5D75-337D-D9ECF1AFDA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7902D05-86AF-4050-2BB7-8160B1239E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2AE70D-D78C-64C1-689D-5818F367105D}"/>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6" name="Footer Placeholder 5">
            <a:extLst>
              <a:ext uri="{FF2B5EF4-FFF2-40B4-BE49-F238E27FC236}">
                <a16:creationId xmlns:a16="http://schemas.microsoft.com/office/drawing/2014/main" id="{0D8BFD40-699D-0E23-1B2B-1E1C1030EE1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5AA341D-50FB-F600-BD5A-E446BFF55E0E}"/>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5229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F296E-ACDC-6F7D-030E-308B319FE0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7077ABE5-86A3-6A3B-042F-90D77D3E8E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361AB74C-88D4-BC32-B613-84EE2CA833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D96BF4-74A9-35A2-3C19-B573B1C01FBA}"/>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6" name="Footer Placeholder 5">
            <a:extLst>
              <a:ext uri="{FF2B5EF4-FFF2-40B4-BE49-F238E27FC236}">
                <a16:creationId xmlns:a16="http://schemas.microsoft.com/office/drawing/2014/main" id="{55201F55-B5AA-BA84-7010-43E2826DD91F}"/>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7C9BE87-DCEF-C28D-CCF8-F5A4FB42FDD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3160915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4CC84-BACF-8FC9-2A66-9703CD0A7B5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A715CB85-D289-CC8C-16A8-A329DD53BE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850C145-F78E-BF3B-71A7-A0B2924628D6}"/>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5" name="Footer Placeholder 4">
            <a:extLst>
              <a:ext uri="{FF2B5EF4-FFF2-40B4-BE49-F238E27FC236}">
                <a16:creationId xmlns:a16="http://schemas.microsoft.com/office/drawing/2014/main" id="{14CD5DBE-C5C4-0742-2BF3-ECCEDB35D20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DE3508D-1B93-D6AE-619C-B06195133A9F}"/>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52380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B7DC72-0566-5DC8-CBCD-8768973589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F9EBF3A-8135-1328-AD2C-B912D388A9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1010FBC-630A-2922-CB68-1A7258721D5A}"/>
              </a:ext>
            </a:extLst>
          </p:cNvPr>
          <p:cNvSpPr>
            <a:spLocks noGrp="1"/>
          </p:cNvSpPr>
          <p:nvPr>
            <p:ph type="dt" sz="half" idx="10"/>
          </p:nvPr>
        </p:nvSpPr>
        <p:spPr/>
        <p:txBody>
          <a:bodyPr/>
          <a:lstStyle/>
          <a:p>
            <a:fld id="{BBE6FFB0-9BB9-4532-B642-38631958CE00}" type="datetimeFigureOut">
              <a:rPr lang="en-AU" smtClean="0"/>
              <a:t>28/03/2026</a:t>
            </a:fld>
            <a:endParaRPr lang="en-AU"/>
          </a:p>
        </p:txBody>
      </p:sp>
      <p:sp>
        <p:nvSpPr>
          <p:cNvPr id="5" name="Footer Placeholder 4">
            <a:extLst>
              <a:ext uri="{FF2B5EF4-FFF2-40B4-BE49-F238E27FC236}">
                <a16:creationId xmlns:a16="http://schemas.microsoft.com/office/drawing/2014/main" id="{CCEA817A-2EFB-938C-96F4-785FE9F9643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F4ECF4C-9A6F-222F-FCA7-9F743E2E405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3676781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06EC68-E776-69E0-AC58-8573F63961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E1A23A1-21D3-64EE-3D94-35374166F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3135712-EF6D-05B2-93E1-B174E5F0F4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BE6FFB0-9BB9-4532-B642-38631958CE00}" type="datetimeFigureOut">
              <a:rPr lang="en-AU" smtClean="0"/>
              <a:t>28/03/2026</a:t>
            </a:fld>
            <a:endParaRPr lang="en-AU"/>
          </a:p>
        </p:txBody>
      </p:sp>
      <p:sp>
        <p:nvSpPr>
          <p:cNvPr id="5" name="Footer Placeholder 4">
            <a:extLst>
              <a:ext uri="{FF2B5EF4-FFF2-40B4-BE49-F238E27FC236}">
                <a16:creationId xmlns:a16="http://schemas.microsoft.com/office/drawing/2014/main" id="{59B604A2-D3AD-F0D5-A26B-EE268EE910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B6423A76-DB53-6179-8616-6E20C77075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CE4DC79-29E1-4084-96D1-34E17EF5BC6E}" type="slidenum">
              <a:rPr lang="en-AU" smtClean="0"/>
              <a:t>‹#›</a:t>
            </a:fld>
            <a:endParaRPr lang="en-AU"/>
          </a:p>
        </p:txBody>
      </p:sp>
    </p:spTree>
    <p:extLst>
      <p:ext uri="{BB962C8B-B14F-4D97-AF65-F5344CB8AC3E}">
        <p14:creationId xmlns:p14="http://schemas.microsoft.com/office/powerpoint/2010/main" val="1997028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9AFF11-E1EE-4585-89C2-C5EC26DC8226}"/>
              </a:ext>
            </a:extLst>
          </p:cNvPr>
          <p:cNvSpPr/>
          <p:nvPr/>
        </p:nvSpPr>
        <p:spPr>
          <a:xfrm>
            <a:off x="0" y="0"/>
            <a:ext cx="12192000" cy="6591759"/>
          </a:xfrm>
          <a:prstGeom prst="rect">
            <a:avLst/>
          </a:prstGeom>
          <a:solidFill>
            <a:srgbClr val="FDA963">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noFill/>
            </a:endParaRPr>
          </a:p>
        </p:txBody>
      </p:sp>
      <p:sp>
        <p:nvSpPr>
          <p:cNvPr id="4" name="Title 3">
            <a:extLst>
              <a:ext uri="{FF2B5EF4-FFF2-40B4-BE49-F238E27FC236}">
                <a16:creationId xmlns:a16="http://schemas.microsoft.com/office/drawing/2014/main" id="{061EA404-6BB6-133E-4307-05911156EE97}"/>
              </a:ext>
            </a:extLst>
          </p:cNvPr>
          <p:cNvSpPr>
            <a:spLocks noGrp="1"/>
          </p:cNvSpPr>
          <p:nvPr>
            <p:ph type="title"/>
          </p:nvPr>
        </p:nvSpPr>
        <p:spPr/>
        <p:txBody>
          <a:bodyPr/>
          <a:lstStyle/>
          <a:p>
            <a:r>
              <a:rPr lang="en-AU" dirty="0">
                <a:latin typeface="Calibri" panose="020F0502020204030204" pitchFamily="34" charset="0"/>
                <a:ea typeface="Calibri" panose="020F0502020204030204" pitchFamily="34" charset="0"/>
                <a:cs typeface="Calibri" panose="020F0502020204030204" pitchFamily="34" charset="0"/>
              </a:rPr>
              <a:t>Lesson 5</a:t>
            </a:r>
          </a:p>
        </p:txBody>
      </p:sp>
      <p:pic>
        <p:nvPicPr>
          <p:cNvPr id="7" name="Picture 6">
            <a:extLst>
              <a:ext uri="{FF2B5EF4-FFF2-40B4-BE49-F238E27FC236}">
                <a16:creationId xmlns:a16="http://schemas.microsoft.com/office/drawing/2014/main" id="{C79F3A27-3316-F0ED-E14F-1224826A0E8F}"/>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6A60A66E-DC4C-3F6F-AE3B-AC5D935BAF14}"/>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904055FF-E55B-7CD3-FB18-29C8B1190D8B}"/>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1</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3" name="Content Placeholder 4">
            <a:extLst>
              <a:ext uri="{FF2B5EF4-FFF2-40B4-BE49-F238E27FC236}">
                <a16:creationId xmlns:a16="http://schemas.microsoft.com/office/drawing/2014/main" id="{F18A847F-0117-9C8D-A5A3-7BA8DF677F6B}"/>
              </a:ext>
            </a:extLst>
          </p:cNvPr>
          <p:cNvSpPr>
            <a:spLocks noGrp="1"/>
          </p:cNvSpPr>
          <p:nvPr>
            <p:ph sz="half" idx="1"/>
          </p:nvPr>
        </p:nvSpPr>
        <p:spPr>
          <a:xfrm>
            <a:off x="838200" y="1714115"/>
            <a:ext cx="5181600" cy="4642080"/>
          </a:xfrm>
        </p:spPr>
        <p:txBody>
          <a:bodyPr>
            <a:normAutofit/>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Lesson Intention:</a:t>
            </a:r>
          </a:p>
          <a:p>
            <a:r>
              <a:rPr lang="en-AU" sz="2600" dirty="0">
                <a:latin typeface="Calibri" panose="020F0502020204030204" pitchFamily="34" charset="0"/>
                <a:ea typeface="Calibri" panose="020F0502020204030204" pitchFamily="34" charset="0"/>
                <a:cs typeface="Calibri" panose="020F0502020204030204" pitchFamily="34" charset="0"/>
              </a:rPr>
              <a:t>Compare the two girls in the story (character study)</a:t>
            </a:r>
          </a:p>
          <a:p>
            <a:r>
              <a:rPr lang="en-AU" sz="2600" dirty="0">
                <a:latin typeface="Calibri" panose="020F0502020204030204" pitchFamily="34" charset="0"/>
                <a:ea typeface="Calibri" panose="020F0502020204030204" pitchFamily="34" charset="0"/>
                <a:cs typeface="Calibri" panose="020F0502020204030204" pitchFamily="34" charset="0"/>
              </a:rPr>
              <a:t>Choose one of the girls and write what happens next in the story from their perspective. </a:t>
            </a:r>
          </a:p>
          <a:p>
            <a:endParaRPr lang="en-AU" dirty="0">
              <a:latin typeface="Calibri" panose="020F0502020204030204" pitchFamily="34" charset="0"/>
              <a:ea typeface="Calibri" panose="020F0502020204030204" pitchFamily="34" charset="0"/>
              <a:cs typeface="Calibri" panose="020F0502020204030204" pitchFamily="34" charset="0"/>
            </a:endParaRPr>
          </a:p>
        </p:txBody>
      </p:sp>
      <p:sp>
        <p:nvSpPr>
          <p:cNvPr id="14" name="Content Placeholder 5">
            <a:extLst>
              <a:ext uri="{FF2B5EF4-FFF2-40B4-BE49-F238E27FC236}">
                <a16:creationId xmlns:a16="http://schemas.microsoft.com/office/drawing/2014/main" id="{762541FA-7E59-10F4-0063-4FB55A13CBCF}"/>
              </a:ext>
            </a:extLst>
          </p:cNvPr>
          <p:cNvSpPr>
            <a:spLocks noGrp="1"/>
          </p:cNvSpPr>
          <p:nvPr>
            <p:ph sz="half" idx="2"/>
          </p:nvPr>
        </p:nvSpPr>
        <p:spPr>
          <a:xfrm>
            <a:off x="6172200" y="1714115"/>
            <a:ext cx="5040854" cy="4642080"/>
          </a:xfrm>
        </p:spPr>
        <p:txBody>
          <a:bodyPr>
            <a:normAutofit/>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Success Criteria:</a:t>
            </a:r>
          </a:p>
          <a:p>
            <a:r>
              <a:rPr lang="en-AU" sz="2600" dirty="0">
                <a:latin typeface="Calibri" panose="020F0502020204030204" pitchFamily="34" charset="0"/>
                <a:ea typeface="Calibri" panose="020F0502020204030204" pitchFamily="34" charset="0"/>
                <a:cs typeface="Calibri" panose="020F0502020204030204" pitchFamily="34" charset="0"/>
              </a:rPr>
              <a:t>I can connect my knowledge of the Pilbara stations with information in the text to compare two story characters</a:t>
            </a:r>
          </a:p>
          <a:p>
            <a:r>
              <a:rPr lang="en-AU" sz="2600" dirty="0">
                <a:latin typeface="Calibri" panose="020F0502020204030204" pitchFamily="34" charset="0"/>
                <a:ea typeface="Calibri" panose="020F0502020204030204" pitchFamily="34" charset="0"/>
                <a:cs typeface="Calibri" panose="020F0502020204030204" pitchFamily="34" charset="0"/>
              </a:rPr>
              <a:t>I can write a paragraph from the perspective of one of the characters</a:t>
            </a:r>
          </a:p>
          <a:p>
            <a:r>
              <a:rPr lang="en-AU" sz="2600" dirty="0">
                <a:latin typeface="Calibri" panose="020F0502020204030204" pitchFamily="34" charset="0"/>
                <a:ea typeface="Calibri" panose="020F0502020204030204" pitchFamily="34" charset="0"/>
                <a:cs typeface="Calibri" panose="020F0502020204030204" pitchFamily="34" charset="0"/>
              </a:rPr>
              <a:t>I can use powerful verbs to create a clear picture for the reader</a:t>
            </a:r>
            <a:endParaRPr lang="en-US" sz="2600"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AU" b="1" dirty="0">
              <a:latin typeface="Calibri" panose="020F0502020204030204" pitchFamily="34" charset="0"/>
              <a:ea typeface="Calibri" panose="020F0502020204030204" pitchFamily="34" charset="0"/>
              <a:cs typeface="Calibri" panose="020F0502020204030204" pitchFamily="34" charset="0"/>
            </a:endParaRPr>
          </a:p>
          <a:p>
            <a:endParaRPr lang="en-AU"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99525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87988-72CA-8496-44DB-3C9D642A726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9E67D19-683A-6286-CCAA-0B68ADD22D72}"/>
              </a:ext>
            </a:extLst>
          </p:cNvPr>
          <p:cNvSpPr>
            <a:spLocks noGrp="1"/>
          </p:cNvSpPr>
          <p:nvPr>
            <p:ph type="title"/>
          </p:nvPr>
        </p:nvSpPr>
        <p:spPr>
          <a:xfrm>
            <a:off x="2308302" y="365125"/>
            <a:ext cx="9045498" cy="1325563"/>
          </a:xfrm>
        </p:spPr>
        <p:txBody>
          <a:bodyPr>
            <a:normAutofit/>
          </a:bodyPr>
          <a:lstStyle/>
          <a:p>
            <a:r>
              <a:rPr lang="en-AU" sz="4000" i="1" dirty="0">
                <a:latin typeface="Calibri" panose="020F0502020204030204" pitchFamily="34" charset="0"/>
                <a:ea typeface="Calibri" panose="020F0502020204030204" pitchFamily="34" charset="0"/>
                <a:cs typeface="Calibri" panose="020F0502020204030204" pitchFamily="34" charset="0"/>
              </a:rPr>
              <a:t>One station, two girls </a:t>
            </a:r>
            <a:r>
              <a:rPr lang="en-AU" sz="4000" dirty="0">
                <a:latin typeface="Calibri" panose="020F0502020204030204" pitchFamily="34" charset="0"/>
                <a:ea typeface="Calibri" panose="020F0502020204030204" pitchFamily="34" charset="0"/>
                <a:cs typeface="Calibri" panose="020F0502020204030204" pitchFamily="34" charset="0"/>
              </a:rPr>
              <a:t>– Rose Murray </a:t>
            </a:r>
          </a:p>
        </p:txBody>
      </p:sp>
      <p:pic>
        <p:nvPicPr>
          <p:cNvPr id="7" name="Picture 6">
            <a:extLst>
              <a:ext uri="{FF2B5EF4-FFF2-40B4-BE49-F238E27FC236}">
                <a16:creationId xmlns:a16="http://schemas.microsoft.com/office/drawing/2014/main" id="{86481C59-0A40-4F9E-6FCD-4669289E6A15}"/>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1B2C8AAD-73CC-E19E-3092-2B6002A54AEC}"/>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4CD1AEFF-EB61-57D1-4D8C-B51A456015DF}"/>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2</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1A0073FD-23A6-D3F4-11D1-DD10D7E6FB9D}"/>
              </a:ext>
            </a:extLst>
          </p:cNvPr>
          <p:cNvPicPr>
            <a:picLocks noChangeAspect="1"/>
          </p:cNvPicPr>
          <p:nvPr/>
        </p:nvPicPr>
        <p:blipFill>
          <a:blip r:embed="rId3">
            <a:alphaModFix amt="35000"/>
          </a:blip>
          <a:srcRect t="2884"/>
          <a:stretch>
            <a:fillRect/>
          </a:stretch>
        </p:blipFill>
        <p:spPr>
          <a:xfrm>
            <a:off x="2115014" y="1382750"/>
            <a:ext cx="7961971" cy="5324695"/>
          </a:xfrm>
          <a:prstGeom prst="rect">
            <a:avLst/>
          </a:prstGeom>
        </p:spPr>
      </p:pic>
      <p:sp>
        <p:nvSpPr>
          <p:cNvPr id="15" name="TextBox 14">
            <a:extLst>
              <a:ext uri="{FF2B5EF4-FFF2-40B4-BE49-F238E27FC236}">
                <a16:creationId xmlns:a16="http://schemas.microsoft.com/office/drawing/2014/main" id="{661D6892-8E33-D4E3-6B0E-58A35CCFD83A}"/>
              </a:ext>
            </a:extLst>
          </p:cNvPr>
          <p:cNvSpPr txBox="1"/>
          <p:nvPr/>
        </p:nvSpPr>
        <p:spPr>
          <a:xfrm>
            <a:off x="2676293" y="1590329"/>
            <a:ext cx="6791092" cy="5016758"/>
          </a:xfrm>
          <a:prstGeom prst="rect">
            <a:avLst/>
          </a:prstGeom>
          <a:noFill/>
        </p:spPr>
        <p:txBody>
          <a:bodyPr wrap="square">
            <a:spAutoFit/>
          </a:bodyPr>
          <a:lstStyle/>
          <a:p>
            <a:pPr marL="0" indent="0">
              <a:spcAft>
                <a:spcPts val="600"/>
              </a:spcAft>
              <a:buNone/>
            </a:pPr>
            <a:r>
              <a:rPr lang="en-AU" sz="1500" dirty="0">
                <a:latin typeface="Calibri" panose="020F0502020204030204" pitchFamily="34" charset="0"/>
                <a:ea typeface="Calibri" panose="020F0502020204030204" pitchFamily="34" charset="0"/>
                <a:cs typeface="Calibri" panose="020F0502020204030204" pitchFamily="34" charset="0"/>
              </a:rPr>
              <a:t>It was a bright wintry morning at Bangalow Station in the Pilbara. The breeze danced across the red plain and along the sandy riverbed, shaking the old paperbark leaves. </a:t>
            </a:r>
          </a:p>
          <a:p>
            <a:pPr marL="0" indent="0">
              <a:spcAft>
                <a:spcPts val="600"/>
              </a:spcAft>
              <a:buNone/>
            </a:pPr>
            <a:r>
              <a:rPr lang="en-AU" sz="1500" dirty="0">
                <a:latin typeface="Calibri" panose="020F0502020204030204" pitchFamily="34" charset="0"/>
                <a:ea typeface="Calibri" panose="020F0502020204030204" pitchFamily="34" charset="0"/>
                <a:cs typeface="Calibri" panose="020F0502020204030204" pitchFamily="34" charset="0"/>
              </a:rPr>
              <a:t>The girl Lily emerged from her </a:t>
            </a:r>
            <a:r>
              <a:rPr lang="en-AU" sz="1500" i="1" dirty="0">
                <a:latin typeface="Calibri" panose="020F0502020204030204" pitchFamily="34" charset="0"/>
                <a:ea typeface="Calibri" panose="020F0502020204030204" pitchFamily="34" charset="0"/>
                <a:cs typeface="Calibri" panose="020F0502020204030204" pitchFamily="34" charset="0"/>
              </a:rPr>
              <a:t>maya</a:t>
            </a:r>
            <a:r>
              <a:rPr lang="en-AU" sz="1500" dirty="0">
                <a:latin typeface="Calibri" panose="020F0502020204030204" pitchFamily="34" charset="0"/>
                <a:ea typeface="Calibri" panose="020F0502020204030204" pitchFamily="34" charset="0"/>
                <a:cs typeface="Calibri" panose="020F0502020204030204" pitchFamily="34" charset="0"/>
              </a:rPr>
              <a:t>, made from old corrugated iron and branches. She grabbed a big empty tin and began the too-long walk, up the bank to the homestead’s garden tap. She shivered. Her thin dress and bare feet didn’t help with the cold. The water sloshed in the tin as she hurried back to the little fire her Dad had made for billy tea. </a:t>
            </a:r>
          </a:p>
          <a:p>
            <a:pPr marL="0" indent="0">
              <a:spcAft>
                <a:spcPts val="600"/>
              </a:spcAft>
              <a:buNone/>
            </a:pPr>
            <a:r>
              <a:rPr lang="en-AU" sz="1500" dirty="0">
                <a:latin typeface="Calibri" panose="020F0502020204030204" pitchFamily="34" charset="0"/>
                <a:ea typeface="Calibri" panose="020F0502020204030204" pitchFamily="34" charset="0"/>
                <a:cs typeface="Calibri" panose="020F0502020204030204" pitchFamily="34" charset="0"/>
              </a:rPr>
              <a:t>As she passed their sleepy hunting dog, he lazily wagged his tail, just once. Lily smiled and thought how different he looked when flying through the scrub chasing down a </a:t>
            </a:r>
            <a:r>
              <a:rPr lang="en-AU" sz="1500" i="1" dirty="0" err="1">
                <a:latin typeface="Calibri" panose="020F0502020204030204" pitchFamily="34" charset="0"/>
                <a:ea typeface="Calibri" panose="020F0502020204030204" pitchFamily="34" charset="0"/>
                <a:cs typeface="Calibri" panose="020F0502020204030204" pitchFamily="34" charset="0"/>
              </a:rPr>
              <a:t>marlu</a:t>
            </a:r>
            <a:r>
              <a:rPr lang="en-AU" sz="1500" dirty="0">
                <a:latin typeface="Calibri" panose="020F0502020204030204" pitchFamily="34" charset="0"/>
                <a:ea typeface="Calibri" panose="020F0502020204030204" pitchFamily="34" charset="0"/>
                <a:cs typeface="Calibri" panose="020F0502020204030204" pitchFamily="34" charset="0"/>
              </a:rPr>
              <a:t>. That picture reminded her they needed fresh meat today. Scraps from the station kitchen would not do. </a:t>
            </a:r>
          </a:p>
          <a:p>
            <a:pPr>
              <a:spcAft>
                <a:spcPts val="600"/>
              </a:spcAft>
            </a:pPr>
            <a:r>
              <a:rPr lang="en-US" sz="1500" dirty="0">
                <a:latin typeface="Calibri" panose="020F0502020204030204" pitchFamily="34" charset="0"/>
                <a:ea typeface="Calibri" panose="020F0502020204030204" pitchFamily="34" charset="0"/>
                <a:cs typeface="Calibri" panose="020F0502020204030204" pitchFamily="34" charset="0"/>
              </a:rPr>
              <a:t>Lily knew the few rations for the old people in the camp were nearly gone. The whole family would  be happy with full bellies, if the hunt was successful. It was getting harder to hunt as the many cattle, camels and goats wrecked waterholes and ate the bush tucker her family had always eaten. For all the work her parents did in the house and the stockyards, they only got a little food and a few clothes… bush tucker was needed. On the station next door some </a:t>
            </a:r>
            <a:r>
              <a:rPr lang="en-US" sz="1500" i="1" dirty="0" err="1">
                <a:latin typeface="Calibri" panose="020F0502020204030204" pitchFamily="34" charset="0"/>
                <a:ea typeface="Calibri" panose="020F0502020204030204" pitchFamily="34" charset="0"/>
                <a:cs typeface="Calibri" panose="020F0502020204030204" pitchFamily="34" charset="0"/>
              </a:rPr>
              <a:t>Marrngu</a:t>
            </a:r>
            <a:r>
              <a:rPr lang="en-US" sz="1500" i="1" dirty="0">
                <a:latin typeface="Calibri" panose="020F0502020204030204" pitchFamily="34" charset="0"/>
                <a:ea typeface="Calibri" panose="020F0502020204030204" pitchFamily="34" charset="0"/>
                <a:cs typeface="Calibri" panose="020F0502020204030204" pitchFamily="34" charset="0"/>
              </a:rPr>
              <a:t> </a:t>
            </a:r>
            <a:r>
              <a:rPr lang="en-US" sz="1500" dirty="0">
                <a:latin typeface="Calibri" panose="020F0502020204030204" pitchFamily="34" charset="0"/>
                <a:ea typeface="Calibri" panose="020F0502020204030204" pitchFamily="34" charset="0"/>
                <a:cs typeface="Calibri" panose="020F0502020204030204" pitchFamily="34" charset="0"/>
              </a:rPr>
              <a:t>stockmen did get paid a couple of bob. Lily remembered her Dad saying, “It’s never the same as the white man’s pay.”</a:t>
            </a:r>
          </a:p>
          <a:p>
            <a:pPr marL="0" indent="0">
              <a:spcAft>
                <a:spcPts val="600"/>
              </a:spcAft>
              <a:buNone/>
            </a:pPr>
            <a:endParaRPr lang="en-AU" sz="1500" dirty="0">
              <a:latin typeface="Calibri" panose="020F0502020204030204" pitchFamily="34" charset="0"/>
              <a:ea typeface="Calibri" panose="020F0502020204030204" pitchFamily="34" charset="0"/>
              <a:cs typeface="Calibri" panose="020F0502020204030204" pitchFamily="34" charset="0"/>
            </a:endParaRPr>
          </a:p>
        </p:txBody>
      </p:sp>
      <p:pic>
        <p:nvPicPr>
          <p:cNvPr id="19" name="Picture 18">
            <a:extLst>
              <a:ext uri="{FF2B5EF4-FFF2-40B4-BE49-F238E27FC236}">
                <a16:creationId xmlns:a16="http://schemas.microsoft.com/office/drawing/2014/main" id="{C59597FD-678D-AC50-2F98-D4108F2E90A9}"/>
              </a:ext>
            </a:extLst>
          </p:cNvPr>
          <p:cNvPicPr>
            <a:picLocks noChangeAspect="1"/>
          </p:cNvPicPr>
          <p:nvPr/>
        </p:nvPicPr>
        <p:blipFill>
          <a:blip r:embed="rId4">
            <a:extLst>
              <a:ext uri="{28A0092B-C50C-407E-A947-70E740481C1C}">
                <a14:useLocalDpi xmlns:a14="http://schemas.microsoft.com/office/drawing/2010/main" val="0"/>
              </a:ext>
            </a:extLst>
          </a:blip>
          <a:srcRect l="49162" t="16368" b="46544"/>
          <a:stretch>
            <a:fillRect/>
          </a:stretch>
        </p:blipFill>
        <p:spPr>
          <a:xfrm>
            <a:off x="592370" y="3850798"/>
            <a:ext cx="1895708" cy="1958203"/>
          </a:xfrm>
          <a:prstGeom prst="rect">
            <a:avLst/>
          </a:prstGeom>
          <a:effectLst>
            <a:softEdge rad="31750"/>
          </a:effectLst>
        </p:spPr>
      </p:pic>
    </p:spTree>
    <p:extLst>
      <p:ext uri="{BB962C8B-B14F-4D97-AF65-F5344CB8AC3E}">
        <p14:creationId xmlns:p14="http://schemas.microsoft.com/office/powerpoint/2010/main" val="2951559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F431B-D0C4-5680-B660-A3CDB3B3DCC4}"/>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DE30B9E-CC58-0175-0870-C4B1E96B7747}"/>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37417673-4EC8-BA3D-1A7D-E5C76F7B5C1B}"/>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B4B90A02-ADD0-BE21-3D91-E4FDB49ABA48}"/>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3</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FFA62E4F-58B4-110E-55E7-51A2D6460C0A}"/>
              </a:ext>
            </a:extLst>
          </p:cNvPr>
          <p:cNvPicPr>
            <a:picLocks noChangeAspect="1"/>
          </p:cNvPicPr>
          <p:nvPr/>
        </p:nvPicPr>
        <p:blipFill>
          <a:blip r:embed="rId3">
            <a:alphaModFix amt="35000"/>
          </a:blip>
          <a:stretch>
            <a:fillRect/>
          </a:stretch>
        </p:blipFill>
        <p:spPr>
          <a:xfrm>
            <a:off x="2115014" y="446049"/>
            <a:ext cx="7961971" cy="6046827"/>
          </a:xfrm>
          <a:prstGeom prst="rect">
            <a:avLst/>
          </a:prstGeom>
        </p:spPr>
      </p:pic>
      <p:sp>
        <p:nvSpPr>
          <p:cNvPr id="15" name="TextBox 14">
            <a:extLst>
              <a:ext uri="{FF2B5EF4-FFF2-40B4-BE49-F238E27FC236}">
                <a16:creationId xmlns:a16="http://schemas.microsoft.com/office/drawing/2014/main" id="{8A4DFF9A-E98E-2134-F173-47B59E258674}"/>
              </a:ext>
            </a:extLst>
          </p:cNvPr>
          <p:cNvSpPr txBox="1"/>
          <p:nvPr/>
        </p:nvSpPr>
        <p:spPr>
          <a:xfrm>
            <a:off x="2709746" y="1048087"/>
            <a:ext cx="6947210" cy="4708981"/>
          </a:xfrm>
          <a:prstGeom prst="rect">
            <a:avLst/>
          </a:prstGeom>
          <a:noFill/>
        </p:spPr>
        <p:txBody>
          <a:bodyPr wrap="square">
            <a:spAutoFit/>
          </a:bodyPr>
          <a:lstStyle/>
          <a:p>
            <a:pPr>
              <a:spcAft>
                <a:spcPts val="600"/>
              </a:spcAft>
            </a:pPr>
            <a:r>
              <a:rPr lang="en-US" sz="1500" dirty="0">
                <a:latin typeface="Calibri" panose="020F0502020204030204" pitchFamily="34" charset="0"/>
                <a:ea typeface="Calibri" panose="020F0502020204030204" pitchFamily="34" charset="0"/>
                <a:cs typeface="Calibri" panose="020F0502020204030204" pitchFamily="34" charset="0"/>
              </a:rPr>
              <a:t>Today was a big day for the family, as the boss had said Lily's brother had to come to the stockyards to help the men. Just a little older than Lily, Tom was about 13 years old and looked nervous as he sipped his tea from a jam tin. Soon Dad and son grabbed their hats and made their way up the riverbank. Lily hoped her brother would be safe with the horses and wild cattle.</a:t>
            </a:r>
          </a:p>
          <a:p>
            <a:pPr>
              <a:spcAft>
                <a:spcPts val="600"/>
              </a:spcAft>
            </a:pPr>
            <a:r>
              <a:rPr lang="en-US" sz="1500" dirty="0">
                <a:latin typeface="Calibri" panose="020F0502020204030204" pitchFamily="34" charset="0"/>
                <a:ea typeface="Calibri" panose="020F0502020204030204" pitchFamily="34" charset="0"/>
                <a:cs typeface="Calibri" panose="020F0502020204030204" pitchFamily="34" charset="0"/>
              </a:rPr>
              <a:t>Lily’s Mum had been at the homestead since dawn cooking on the wood-fired stove, preparing breakfast for the manager, his family and a young white stockman fresh from the city. With the war going on, many workers had gone overseas. </a:t>
            </a:r>
          </a:p>
          <a:p>
            <a:pPr>
              <a:spcAft>
                <a:spcPts val="600"/>
              </a:spcAft>
            </a:pPr>
            <a:r>
              <a:rPr lang="en-US" sz="1500" dirty="0"/>
              <a:t>Lily walked up to the large homestead and quietly watched her Mum through the door as she stirred the big pot of porridge. With no warning the missus came into the kitchen and said, “Nell, the Policeman from Marble Bar is coming today so he could be here for lunch. So best make some extra bread today.” </a:t>
            </a:r>
            <a:br>
              <a:rPr lang="en-US" sz="1500" dirty="0"/>
            </a:br>
            <a:r>
              <a:rPr lang="en-US" sz="1500" dirty="0"/>
              <a:t>Spotting Lily she said, </a:t>
            </a:r>
            <a:br>
              <a:rPr lang="en-US" sz="1500" dirty="0"/>
            </a:br>
            <a:r>
              <a:rPr lang="en-US" sz="1500" dirty="0"/>
              <a:t>“Go get that broom and sweep the verandah.”</a:t>
            </a:r>
          </a:p>
          <a:p>
            <a:pPr>
              <a:spcAft>
                <a:spcPts val="600"/>
              </a:spcAft>
            </a:pPr>
            <a:r>
              <a:rPr lang="en-US" sz="1500" dirty="0"/>
              <a:t>Lily walked up to the large homestead and quietly watched her Mum through the door as she stirred the big pot of porridge. With no warning the missus came into the kitchen and said, </a:t>
            </a:r>
            <a:br>
              <a:rPr lang="en-US" sz="1500" dirty="0"/>
            </a:br>
            <a:r>
              <a:rPr lang="en-US" sz="1500" dirty="0"/>
              <a:t>“Nell, the Policeman from Marble Bar is coming today so he could be here for lunch. So best make some extra bread today.”</a:t>
            </a:r>
            <a:endParaRPr lang="en-US" sz="1500" dirty="0">
              <a:latin typeface="Calibri" panose="020F0502020204030204" pitchFamily="34" charset="0"/>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D322B82D-4B7D-55E2-0C2F-C5CC3A7AA5B1}"/>
              </a:ext>
            </a:extLst>
          </p:cNvPr>
          <p:cNvPicPr>
            <a:picLocks noChangeAspect="1"/>
          </p:cNvPicPr>
          <p:nvPr/>
        </p:nvPicPr>
        <p:blipFill>
          <a:blip r:embed="rId4">
            <a:alphaModFix amt="80000"/>
            <a:extLst>
              <a:ext uri="{28A0092B-C50C-407E-A947-70E740481C1C}">
                <a14:useLocalDpi xmlns:a14="http://schemas.microsoft.com/office/drawing/2010/main" val="0"/>
              </a:ext>
            </a:extLst>
          </a:blip>
          <a:srcRect l="9540" t="24292" r="54031" b="49020"/>
          <a:stretch>
            <a:fillRect/>
          </a:stretch>
        </p:blipFill>
        <p:spPr>
          <a:xfrm>
            <a:off x="9848523" y="3050266"/>
            <a:ext cx="1854004" cy="1618553"/>
          </a:xfrm>
          <a:prstGeom prst="rect">
            <a:avLst/>
          </a:prstGeom>
        </p:spPr>
      </p:pic>
    </p:spTree>
    <p:extLst>
      <p:ext uri="{BB962C8B-B14F-4D97-AF65-F5344CB8AC3E}">
        <p14:creationId xmlns:p14="http://schemas.microsoft.com/office/powerpoint/2010/main" val="1674353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BDE44-F8B7-F03D-C100-7E5D05E6592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DDAA725-2103-80EB-5868-BECF5E76B40A}"/>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FA7CF97F-460A-3AC9-6CC1-66361962307D}"/>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17E95F84-7997-000D-FDE6-6AFA917E6C9F}"/>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4</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FE70BC4F-18D2-0641-037E-FDAA47E8EA66}"/>
              </a:ext>
            </a:extLst>
          </p:cNvPr>
          <p:cNvPicPr>
            <a:picLocks noChangeAspect="1"/>
          </p:cNvPicPr>
          <p:nvPr/>
        </p:nvPicPr>
        <p:blipFill>
          <a:blip r:embed="rId3">
            <a:alphaModFix amt="35000"/>
          </a:blip>
          <a:srcRect t="3001"/>
          <a:stretch>
            <a:fillRect/>
          </a:stretch>
        </p:blipFill>
        <p:spPr>
          <a:xfrm>
            <a:off x="2115014" y="866466"/>
            <a:ext cx="7961971" cy="5389368"/>
          </a:xfrm>
          <a:prstGeom prst="rect">
            <a:avLst/>
          </a:prstGeom>
        </p:spPr>
      </p:pic>
      <p:sp>
        <p:nvSpPr>
          <p:cNvPr id="15" name="TextBox 14">
            <a:extLst>
              <a:ext uri="{FF2B5EF4-FFF2-40B4-BE49-F238E27FC236}">
                <a16:creationId xmlns:a16="http://schemas.microsoft.com/office/drawing/2014/main" id="{58F6E84E-B8D4-1385-63AD-D03CC73AF76B}"/>
              </a:ext>
            </a:extLst>
          </p:cNvPr>
          <p:cNvSpPr txBox="1"/>
          <p:nvPr/>
        </p:nvSpPr>
        <p:spPr>
          <a:xfrm>
            <a:off x="2706028" y="1311549"/>
            <a:ext cx="6779942" cy="4401205"/>
          </a:xfrm>
          <a:prstGeom prst="rect">
            <a:avLst/>
          </a:prstGeom>
          <a:noFill/>
        </p:spPr>
        <p:txBody>
          <a:bodyPr wrap="square">
            <a:spAutoFit/>
          </a:bodyPr>
          <a:lstStyle/>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Spotting Lily she said, </a:t>
            </a:r>
            <a:br>
              <a:rPr lang="en-US" sz="1600" dirty="0">
                <a:latin typeface="Calibri" panose="020F0502020204030204" pitchFamily="34" charset="0"/>
                <a:ea typeface="Calibri" panose="020F0502020204030204" pitchFamily="34" charset="0"/>
                <a:cs typeface="Calibri" panose="020F0502020204030204" pitchFamily="34" charset="0"/>
              </a:rPr>
            </a:br>
            <a:r>
              <a:rPr lang="en-US" sz="1600" dirty="0">
                <a:latin typeface="Calibri" panose="020F0502020204030204" pitchFamily="34" charset="0"/>
                <a:ea typeface="Calibri" panose="020F0502020204030204" pitchFamily="34" charset="0"/>
                <a:cs typeface="Calibri" panose="020F0502020204030204" pitchFamily="34" charset="0"/>
              </a:rPr>
              <a:t>“Go get that broom and sweep the verandah.” </a:t>
            </a:r>
            <a:br>
              <a:rPr lang="en-US" sz="1600" dirty="0">
                <a:latin typeface="Calibri" panose="020F0502020204030204" pitchFamily="34" charset="0"/>
                <a:ea typeface="Calibri" panose="020F0502020204030204" pitchFamily="34" charset="0"/>
                <a:cs typeface="Calibri" panose="020F0502020204030204" pitchFamily="34" charset="0"/>
              </a:rPr>
            </a:br>
            <a:r>
              <a:rPr lang="en-US" sz="1600" dirty="0">
                <a:latin typeface="Calibri" panose="020F0502020204030204" pitchFamily="34" charset="0"/>
                <a:ea typeface="Calibri" panose="020F0502020204030204" pitchFamily="34" charset="0"/>
                <a:cs typeface="Calibri" panose="020F0502020204030204" pitchFamily="34" charset="0"/>
              </a:rPr>
              <a:t>When she left the kitchen, Nell went outside to Lily and whispered in her own language, </a:t>
            </a:r>
            <a:br>
              <a:rPr lang="en-US" sz="1600" dirty="0">
                <a:latin typeface="Calibri" panose="020F0502020204030204" pitchFamily="34" charset="0"/>
                <a:ea typeface="Calibri" panose="020F0502020204030204" pitchFamily="34" charset="0"/>
                <a:cs typeface="Calibri" panose="020F0502020204030204" pitchFamily="34" charset="0"/>
              </a:rPr>
            </a:br>
            <a:r>
              <a:rPr lang="en-US" sz="1600" dirty="0">
                <a:latin typeface="Calibri" panose="020F0502020204030204" pitchFamily="34" charset="0"/>
                <a:ea typeface="Calibri" panose="020F0502020204030204" pitchFamily="34" charset="0"/>
                <a:cs typeface="Calibri" panose="020F0502020204030204" pitchFamily="34" charset="0"/>
              </a:rPr>
              <a:t>”Quickly finish. Go hunting with </a:t>
            </a:r>
            <a:r>
              <a:rPr lang="en-US" sz="1600" i="1" dirty="0" err="1">
                <a:latin typeface="Calibri" panose="020F0502020204030204" pitchFamily="34" charset="0"/>
                <a:ea typeface="Calibri" panose="020F0502020204030204" pitchFamily="34" charset="0"/>
                <a:cs typeface="Calibri" panose="020F0502020204030204" pitchFamily="34" charset="0"/>
              </a:rPr>
              <a:t>Kaparli</a:t>
            </a:r>
            <a:r>
              <a:rPr lang="en-US" sz="1600" dirty="0">
                <a:latin typeface="Calibri" panose="020F0502020204030204" pitchFamily="34" charset="0"/>
                <a:ea typeface="Calibri" panose="020F0502020204030204" pitchFamily="34" charset="0"/>
                <a:cs typeface="Calibri" panose="020F0502020204030204" pitchFamily="34" charset="0"/>
              </a:rPr>
              <a:t> and </a:t>
            </a:r>
            <a:r>
              <a:rPr lang="en-US" sz="1600" i="1" dirty="0" err="1">
                <a:latin typeface="Calibri" panose="020F0502020204030204" pitchFamily="34" charset="0"/>
                <a:ea typeface="Calibri" panose="020F0502020204030204" pitchFamily="34" charset="0"/>
                <a:cs typeface="Calibri" panose="020F0502020204030204" pitchFamily="34" charset="0"/>
              </a:rPr>
              <a:t>Karluji</a:t>
            </a:r>
            <a:r>
              <a:rPr lang="en-US" sz="1600" dirty="0">
                <a:latin typeface="Calibri" panose="020F0502020204030204" pitchFamily="34" charset="0"/>
                <a:ea typeface="Calibri" panose="020F0502020204030204" pitchFamily="34" charset="0"/>
                <a:cs typeface="Calibri" panose="020F0502020204030204" pitchFamily="34" charset="0"/>
              </a:rPr>
              <a:t> until the Policeman’s car leaves.” </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Lily knew that her young relations had been stolen from their families and sent to Mission schools far, far away. Would they come back as good Christian maids, like they’d heard?  Would they ever come back? The Policeman was the Protector, the boss of all kids like Lily. </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The fly-wire kitchen door banged as Nell disappeared. </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Deep in thought, Lily jumped and dropped the broom.</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Just then, Sally the boss’s daughter came belting around the verandah corner. The two girls were the same age, and Nell had looked after Sally since she was born. </a:t>
            </a:r>
          </a:p>
          <a:p>
            <a:pPr>
              <a:spcAft>
                <a:spcPts val="600"/>
              </a:spcAft>
            </a:pPr>
            <a:endParaRPr lang="en-US" sz="1500" dirty="0"/>
          </a:p>
        </p:txBody>
      </p:sp>
      <p:grpSp>
        <p:nvGrpSpPr>
          <p:cNvPr id="12" name="Group 11">
            <a:extLst>
              <a:ext uri="{FF2B5EF4-FFF2-40B4-BE49-F238E27FC236}">
                <a16:creationId xmlns:a16="http://schemas.microsoft.com/office/drawing/2014/main" id="{72307A8B-AD42-5D41-CD06-316978DE6113}"/>
              </a:ext>
            </a:extLst>
          </p:cNvPr>
          <p:cNvGrpSpPr/>
          <p:nvPr/>
        </p:nvGrpSpPr>
        <p:grpSpPr>
          <a:xfrm>
            <a:off x="9876262" y="3725937"/>
            <a:ext cx="1315844" cy="1537438"/>
            <a:chOff x="1181073" y="4550454"/>
            <a:chExt cx="983950" cy="1259596"/>
          </a:xfrm>
        </p:grpSpPr>
        <p:pic>
          <p:nvPicPr>
            <p:cNvPr id="14" name="Picture 13">
              <a:extLst>
                <a:ext uri="{FF2B5EF4-FFF2-40B4-BE49-F238E27FC236}">
                  <a16:creationId xmlns:a16="http://schemas.microsoft.com/office/drawing/2014/main" id="{0BD372E1-A179-3275-E70D-6B551D572A9D}"/>
                </a:ext>
              </a:extLst>
            </p:cNvPr>
            <p:cNvPicPr>
              <a:picLocks noChangeAspect="1"/>
            </p:cNvPicPr>
            <p:nvPr/>
          </p:nvPicPr>
          <p:blipFill>
            <a:blip r:embed="rId4">
              <a:alphaModFix amt="80000"/>
              <a:extLst>
                <a:ext uri="{28A0092B-C50C-407E-A947-70E740481C1C}">
                  <a14:useLocalDpi xmlns:a14="http://schemas.microsoft.com/office/drawing/2010/main" val="0"/>
                </a:ext>
              </a:extLst>
            </a:blip>
            <a:srcRect l="57627" t="53467" r="16424" b="17485"/>
            <a:stretch>
              <a:fillRect/>
            </a:stretch>
          </p:blipFill>
          <p:spPr>
            <a:xfrm>
              <a:off x="1428953" y="4756945"/>
              <a:ext cx="736070" cy="1053105"/>
            </a:xfrm>
            <a:prstGeom prst="rect">
              <a:avLst/>
            </a:prstGeom>
          </p:spPr>
        </p:pic>
        <p:sp>
          <p:nvSpPr>
            <p:cNvPr id="16" name="Rectangle 15">
              <a:extLst>
                <a:ext uri="{FF2B5EF4-FFF2-40B4-BE49-F238E27FC236}">
                  <a16:creationId xmlns:a16="http://schemas.microsoft.com/office/drawing/2014/main" id="{647717B1-1FF1-BFB7-47AA-A781D4B5629B}"/>
                </a:ext>
              </a:extLst>
            </p:cNvPr>
            <p:cNvSpPr/>
            <p:nvPr/>
          </p:nvSpPr>
          <p:spPr>
            <a:xfrm>
              <a:off x="1181073" y="4550454"/>
              <a:ext cx="495759" cy="40762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grpSp>
    </p:spTree>
    <p:extLst>
      <p:ext uri="{BB962C8B-B14F-4D97-AF65-F5344CB8AC3E}">
        <p14:creationId xmlns:p14="http://schemas.microsoft.com/office/powerpoint/2010/main" val="216729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67BFE-E328-AE53-B976-9949E519376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44D6178-7E13-FD3F-440F-148F1BB2FDEE}"/>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25DB0740-01A2-70C0-078E-7A5BC5D987F2}"/>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69FAE3F2-29C6-0A83-2123-7BA0A6F53F84}"/>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5</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627379CB-0F58-043D-B3DC-6AD61CBAA5FB}"/>
              </a:ext>
            </a:extLst>
          </p:cNvPr>
          <p:cNvPicPr>
            <a:picLocks noChangeAspect="1"/>
          </p:cNvPicPr>
          <p:nvPr/>
        </p:nvPicPr>
        <p:blipFill>
          <a:blip r:embed="rId3">
            <a:alphaModFix amt="35000"/>
          </a:blip>
          <a:stretch>
            <a:fillRect/>
          </a:stretch>
        </p:blipFill>
        <p:spPr>
          <a:xfrm>
            <a:off x="2115014" y="747132"/>
            <a:ext cx="7961971" cy="5464097"/>
          </a:xfrm>
          <a:prstGeom prst="rect">
            <a:avLst/>
          </a:prstGeom>
        </p:spPr>
      </p:pic>
      <p:sp>
        <p:nvSpPr>
          <p:cNvPr id="15" name="TextBox 14">
            <a:extLst>
              <a:ext uri="{FF2B5EF4-FFF2-40B4-BE49-F238E27FC236}">
                <a16:creationId xmlns:a16="http://schemas.microsoft.com/office/drawing/2014/main" id="{5AE080BF-07BC-EE86-8406-ACAA8BD6640C}"/>
              </a:ext>
            </a:extLst>
          </p:cNvPr>
          <p:cNvSpPr txBox="1"/>
          <p:nvPr/>
        </p:nvSpPr>
        <p:spPr>
          <a:xfrm>
            <a:off x="2687444" y="1568027"/>
            <a:ext cx="6869151" cy="3770263"/>
          </a:xfrm>
          <a:prstGeom prst="rect">
            <a:avLst/>
          </a:prstGeom>
          <a:noFill/>
        </p:spPr>
        <p:txBody>
          <a:bodyPr wrap="square">
            <a:spAutoFit/>
          </a:bodyPr>
          <a:lstStyle/>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Sally tripped over the broom and landed on the dusty verandah. Lily looked down at the fresh dirt on Sally’s pretty dress and the scuff marks on her shoes. Lily got a fright and helped Sally up. Sally dusted herself off and started laughing but stopped when she saw that Lily’s eyes had welled up with tears. </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“Don’t worry Lily, it’s not my best dress. Nell will wash it.” Sally confidently said. Just then they both heard the sound of boots walking on the verandah. Lily’s head was spinning. She leapt over the broom and ran flat out, over the soft green lawn and down towards the dry riverbed, kicking up dust as she went.</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Sally ran after her but stopped and yelled out, </a:t>
            </a:r>
            <a:br>
              <a:rPr lang="en-US" sz="1600" dirty="0">
                <a:latin typeface="Calibri" panose="020F0502020204030204" pitchFamily="34" charset="0"/>
                <a:ea typeface="Calibri" panose="020F0502020204030204" pitchFamily="34" charset="0"/>
                <a:cs typeface="Calibri" panose="020F0502020204030204" pitchFamily="34" charset="0"/>
              </a:rPr>
            </a:br>
            <a:r>
              <a:rPr lang="en-US" sz="1600" dirty="0">
                <a:latin typeface="Calibri" panose="020F0502020204030204" pitchFamily="34" charset="0"/>
                <a:ea typeface="Calibri" panose="020F0502020204030204" pitchFamily="34" charset="0"/>
                <a:cs typeface="Calibri" panose="020F0502020204030204" pitchFamily="34" charset="0"/>
              </a:rPr>
              <a:t>“Lily come back and play! I’m going back to boarding school on Friday.” </a:t>
            </a:r>
          </a:p>
          <a:p>
            <a:pPr>
              <a:spcAft>
                <a:spcPts val="600"/>
              </a:spcAft>
            </a:pPr>
            <a:r>
              <a:rPr lang="en-US" sz="1600" dirty="0">
                <a:latin typeface="Calibri" panose="020F0502020204030204" pitchFamily="34" charset="0"/>
                <a:ea typeface="Calibri" panose="020F0502020204030204" pitchFamily="34" charset="0"/>
                <a:cs typeface="Calibri" panose="020F0502020204030204" pitchFamily="34" charset="0"/>
              </a:rPr>
              <a:t>Sally dropped her head. She was sad knowing that things would be different when she next came back home to Bangalow. Her mother would have a new baby. Lily would be looking after him or her and Sally would be expected to learn all the things the wife of a station owner should know. No time for play.</a:t>
            </a:r>
          </a:p>
        </p:txBody>
      </p:sp>
      <p:pic>
        <p:nvPicPr>
          <p:cNvPr id="2" name="Picture 1">
            <a:extLst>
              <a:ext uri="{FF2B5EF4-FFF2-40B4-BE49-F238E27FC236}">
                <a16:creationId xmlns:a16="http://schemas.microsoft.com/office/drawing/2014/main" id="{DBC84A66-E5C0-5A0A-0603-5BCB35AE11AA}"/>
              </a:ext>
            </a:extLst>
          </p:cNvPr>
          <p:cNvPicPr>
            <a:picLocks noChangeAspect="1"/>
          </p:cNvPicPr>
          <p:nvPr/>
        </p:nvPicPr>
        <p:blipFill>
          <a:blip r:embed="rId4">
            <a:alphaModFix amt="80000"/>
            <a:extLst>
              <a:ext uri="{28A0092B-C50C-407E-A947-70E740481C1C}">
                <a14:useLocalDpi xmlns:a14="http://schemas.microsoft.com/office/drawing/2010/main" val="0"/>
              </a:ext>
            </a:extLst>
          </a:blip>
          <a:srcRect t="43498" r="35273" b="30905"/>
          <a:stretch>
            <a:fillRect/>
          </a:stretch>
        </p:blipFill>
        <p:spPr>
          <a:xfrm>
            <a:off x="148705" y="2251220"/>
            <a:ext cx="2168190" cy="904576"/>
          </a:xfrm>
          <a:prstGeom prst="rect">
            <a:avLst/>
          </a:prstGeom>
        </p:spPr>
      </p:pic>
    </p:spTree>
    <p:extLst>
      <p:ext uri="{BB962C8B-B14F-4D97-AF65-F5344CB8AC3E}">
        <p14:creationId xmlns:p14="http://schemas.microsoft.com/office/powerpoint/2010/main" val="1112065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4C7F2-B36D-58CF-9833-ABBD38B7167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2759C0B-3D93-5A27-62EF-B3A3B584B694}"/>
              </a:ext>
            </a:extLst>
          </p:cNvPr>
          <p:cNvSpPr>
            <a:spLocks noGrp="1"/>
          </p:cNvSpPr>
          <p:nvPr>
            <p:ph type="title"/>
          </p:nvPr>
        </p:nvSpPr>
        <p:spPr>
          <a:xfrm>
            <a:off x="1296091" y="367065"/>
            <a:ext cx="10515600" cy="1325563"/>
          </a:xfrm>
        </p:spPr>
        <p:txBody>
          <a:bodyPr>
            <a:normAutofit/>
          </a:bodyPr>
          <a:lstStyle/>
          <a:p>
            <a:r>
              <a:rPr lang="en-AU" sz="3000" dirty="0">
                <a:latin typeface="Calibri" panose="020F0502020204030204" pitchFamily="34" charset="0"/>
                <a:ea typeface="Calibri" panose="020F0502020204030204" pitchFamily="34" charset="0"/>
                <a:cs typeface="Calibri" panose="020F0502020204030204" pitchFamily="34" charset="0"/>
              </a:rPr>
              <a:t>Vocabulary</a:t>
            </a:r>
          </a:p>
        </p:txBody>
      </p:sp>
      <p:sp>
        <p:nvSpPr>
          <p:cNvPr id="5" name="Content Placeholder 4">
            <a:extLst>
              <a:ext uri="{FF2B5EF4-FFF2-40B4-BE49-F238E27FC236}">
                <a16:creationId xmlns:a16="http://schemas.microsoft.com/office/drawing/2014/main" id="{3C5237A1-C151-625C-5BA3-DDBC818578FB}"/>
              </a:ext>
            </a:extLst>
          </p:cNvPr>
          <p:cNvSpPr>
            <a:spLocks noGrp="1"/>
          </p:cNvSpPr>
          <p:nvPr>
            <p:ph sz="half" idx="1"/>
          </p:nvPr>
        </p:nvSpPr>
        <p:spPr>
          <a:xfrm>
            <a:off x="1296091" y="1715085"/>
            <a:ext cx="5181600" cy="4642080"/>
          </a:xfrm>
        </p:spPr>
        <p:txBody>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Powerful verbs</a:t>
            </a:r>
          </a:p>
          <a:p>
            <a:r>
              <a:rPr lang="en-AU" dirty="0">
                <a:latin typeface="Calibri" panose="020F0502020204030204" pitchFamily="34" charset="0"/>
                <a:ea typeface="Calibri" panose="020F0502020204030204" pitchFamily="34" charset="0"/>
                <a:cs typeface="Calibri" panose="020F0502020204030204" pitchFamily="34" charset="0"/>
              </a:rPr>
              <a:t>emerged</a:t>
            </a:r>
          </a:p>
          <a:p>
            <a:r>
              <a:rPr lang="en-AU" dirty="0">
                <a:latin typeface="Calibri" panose="020F0502020204030204" pitchFamily="34" charset="0"/>
                <a:ea typeface="Calibri" panose="020F0502020204030204" pitchFamily="34" charset="0"/>
                <a:cs typeface="Calibri" panose="020F0502020204030204" pitchFamily="34" charset="0"/>
              </a:rPr>
              <a:t>shivered</a:t>
            </a:r>
          </a:p>
          <a:p>
            <a:r>
              <a:rPr lang="en-AU" dirty="0">
                <a:latin typeface="Calibri" panose="020F0502020204030204" pitchFamily="34" charset="0"/>
                <a:ea typeface="Calibri" panose="020F0502020204030204" pitchFamily="34" charset="0"/>
                <a:cs typeface="Calibri" panose="020F0502020204030204" pitchFamily="34" charset="0"/>
              </a:rPr>
              <a:t>sloshed</a:t>
            </a:r>
          </a:p>
          <a:p>
            <a:r>
              <a:rPr lang="en-AU" dirty="0">
                <a:latin typeface="Calibri" panose="020F0502020204030204" pitchFamily="34" charset="0"/>
                <a:ea typeface="Calibri" panose="020F0502020204030204" pitchFamily="34" charset="0"/>
                <a:cs typeface="Calibri" panose="020F0502020204030204" pitchFamily="34" charset="0"/>
              </a:rPr>
              <a:t>came belting</a:t>
            </a:r>
          </a:p>
          <a:p>
            <a:r>
              <a:rPr lang="en-AU" dirty="0">
                <a:latin typeface="Calibri" panose="020F0502020204030204" pitchFamily="34" charset="0"/>
                <a:ea typeface="Calibri" panose="020F0502020204030204" pitchFamily="34" charset="0"/>
                <a:cs typeface="Calibri" panose="020F0502020204030204" pitchFamily="34" charset="0"/>
              </a:rPr>
              <a:t>dusted</a:t>
            </a:r>
          </a:p>
          <a:p>
            <a:endParaRPr lang="en-AU"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AU" b="1" dirty="0">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5">
            <a:extLst>
              <a:ext uri="{FF2B5EF4-FFF2-40B4-BE49-F238E27FC236}">
                <a16:creationId xmlns:a16="http://schemas.microsoft.com/office/drawing/2014/main" id="{2594A53C-853E-6B11-EB09-C35525F3A20E}"/>
              </a:ext>
            </a:extLst>
          </p:cNvPr>
          <p:cNvSpPr>
            <a:spLocks noGrp="1"/>
          </p:cNvSpPr>
          <p:nvPr>
            <p:ph sz="half" idx="2"/>
          </p:nvPr>
        </p:nvSpPr>
        <p:spPr>
          <a:xfrm>
            <a:off x="5085678" y="1726784"/>
            <a:ext cx="5661212" cy="4642080"/>
          </a:xfrm>
        </p:spPr>
        <p:txBody>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Nyangumarta language</a:t>
            </a:r>
          </a:p>
          <a:p>
            <a:pPr marL="0" indent="0">
              <a:buNone/>
            </a:pPr>
            <a:r>
              <a:rPr lang="en-AU" dirty="0">
                <a:latin typeface="Calibri" panose="020F0502020204030204" pitchFamily="34" charset="0"/>
                <a:ea typeface="Calibri" panose="020F0502020204030204" pitchFamily="34" charset="0"/>
                <a:cs typeface="Calibri" panose="020F0502020204030204" pitchFamily="34" charset="0"/>
              </a:rPr>
              <a:t>Marlu = kangaroo</a:t>
            </a:r>
          </a:p>
          <a:p>
            <a:pPr marL="0" indent="0">
              <a:buNone/>
            </a:pPr>
            <a:r>
              <a:rPr lang="en-AU" dirty="0" err="1">
                <a:latin typeface="Calibri" panose="020F0502020204030204" pitchFamily="34" charset="0"/>
                <a:ea typeface="Calibri" panose="020F0502020204030204" pitchFamily="34" charset="0"/>
                <a:cs typeface="Calibri" panose="020F0502020204030204" pitchFamily="34" charset="0"/>
              </a:rPr>
              <a:t>Marrngu</a:t>
            </a:r>
            <a:r>
              <a:rPr lang="en-AU" dirty="0">
                <a:latin typeface="Calibri" panose="020F0502020204030204" pitchFamily="34" charset="0"/>
                <a:ea typeface="Calibri" panose="020F0502020204030204" pitchFamily="34" charset="0"/>
                <a:cs typeface="Calibri" panose="020F0502020204030204" pitchFamily="34" charset="0"/>
              </a:rPr>
              <a:t> = </a:t>
            </a:r>
            <a:r>
              <a:rPr lang="en-AU" dirty="0"/>
              <a:t>Aboriginal person</a:t>
            </a:r>
            <a:endParaRPr lang="en-AU"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AU" dirty="0">
                <a:latin typeface="Calibri" panose="020F0502020204030204" pitchFamily="34" charset="0"/>
                <a:ea typeface="Calibri" panose="020F0502020204030204" pitchFamily="34" charset="0"/>
                <a:cs typeface="Calibri" panose="020F0502020204030204" pitchFamily="34" charset="0"/>
              </a:rPr>
              <a:t>Maya = </a:t>
            </a:r>
            <a:r>
              <a:rPr lang="en-AU" dirty="0"/>
              <a:t>shelter, hut </a:t>
            </a:r>
            <a:endParaRPr lang="en-AU"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AU" dirty="0" err="1">
                <a:latin typeface="Calibri" panose="020F0502020204030204" pitchFamily="34" charset="0"/>
                <a:ea typeface="Calibri" panose="020F0502020204030204" pitchFamily="34" charset="0"/>
                <a:cs typeface="Calibri" panose="020F0502020204030204" pitchFamily="34" charset="0"/>
              </a:rPr>
              <a:t>Kaparli</a:t>
            </a:r>
            <a:r>
              <a:rPr lang="en-AU" dirty="0">
                <a:latin typeface="Calibri" panose="020F0502020204030204" pitchFamily="34" charset="0"/>
                <a:ea typeface="Calibri" panose="020F0502020204030204" pitchFamily="34" charset="0"/>
                <a:cs typeface="Calibri" panose="020F0502020204030204" pitchFamily="34" charset="0"/>
              </a:rPr>
              <a:t> = </a:t>
            </a:r>
            <a:r>
              <a:rPr lang="en-AU" dirty="0"/>
              <a:t>grandmother on Dad’s side </a:t>
            </a:r>
            <a:endParaRPr lang="en-AU"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AU" dirty="0" err="1">
                <a:latin typeface="Calibri" panose="020F0502020204030204" pitchFamily="34" charset="0"/>
                <a:ea typeface="Calibri" panose="020F0502020204030204" pitchFamily="34" charset="0"/>
                <a:cs typeface="Calibri" panose="020F0502020204030204" pitchFamily="34" charset="0"/>
              </a:rPr>
              <a:t>Karluji</a:t>
            </a:r>
            <a:r>
              <a:rPr lang="en-AU" dirty="0">
                <a:latin typeface="Calibri" panose="020F0502020204030204" pitchFamily="34" charset="0"/>
                <a:ea typeface="Calibri" panose="020F0502020204030204" pitchFamily="34" charset="0"/>
                <a:cs typeface="Calibri" panose="020F0502020204030204" pitchFamily="34" charset="0"/>
              </a:rPr>
              <a:t> = </a:t>
            </a:r>
            <a:r>
              <a:rPr lang="en-AU" dirty="0"/>
              <a:t>grandfather on Dad’s side</a:t>
            </a:r>
          </a:p>
          <a:p>
            <a:pPr marL="0" indent="0">
              <a:buNone/>
            </a:pPr>
            <a:endParaRPr lang="en-AU"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AU" b="1"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716ECAE4-E8F1-ED79-67D5-5FAF671C969C}"/>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E9F7460E-BDB2-D58C-36CD-482B13665453}"/>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3315FF6B-062F-17EC-88F6-41087A768D0A}"/>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6</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6379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7FA10-B6CD-5DFA-2278-CA9002C1DB7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3781AD9-4934-0FB4-ACE8-5ABA01AECFB1}"/>
              </a:ext>
            </a:extLst>
          </p:cNvPr>
          <p:cNvSpPr>
            <a:spLocks noGrp="1"/>
          </p:cNvSpPr>
          <p:nvPr>
            <p:ph type="title"/>
          </p:nvPr>
        </p:nvSpPr>
        <p:spPr/>
        <p:txBody>
          <a:bodyPr/>
          <a:lstStyle/>
          <a:p>
            <a:r>
              <a:rPr lang="en-AU" dirty="0">
                <a:latin typeface="Calibri" panose="020F0502020204030204" pitchFamily="34" charset="0"/>
                <a:ea typeface="Calibri" panose="020F0502020204030204" pitchFamily="34" charset="0"/>
                <a:cs typeface="Calibri" panose="020F0502020204030204" pitchFamily="34" charset="0"/>
              </a:rPr>
              <a:t>Character study</a:t>
            </a:r>
          </a:p>
        </p:txBody>
      </p:sp>
      <p:pic>
        <p:nvPicPr>
          <p:cNvPr id="7" name="Picture 6">
            <a:extLst>
              <a:ext uri="{FF2B5EF4-FFF2-40B4-BE49-F238E27FC236}">
                <a16:creationId xmlns:a16="http://schemas.microsoft.com/office/drawing/2014/main" id="{FC684EDA-C1D6-3F2E-2653-7FF5A1300A71}"/>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A563410A-448A-2118-2C9B-1EDEAF9B18F6}"/>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47BA910E-6BDE-7F15-B14C-F8FE6FD9413C}"/>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7</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3" name="Content Placeholder 4">
            <a:extLst>
              <a:ext uri="{FF2B5EF4-FFF2-40B4-BE49-F238E27FC236}">
                <a16:creationId xmlns:a16="http://schemas.microsoft.com/office/drawing/2014/main" id="{08449B82-9719-C4A7-602D-6828062F1E61}"/>
              </a:ext>
            </a:extLst>
          </p:cNvPr>
          <p:cNvSpPr>
            <a:spLocks noGrp="1"/>
          </p:cNvSpPr>
          <p:nvPr>
            <p:ph sz="half" idx="1"/>
          </p:nvPr>
        </p:nvSpPr>
        <p:spPr>
          <a:xfrm>
            <a:off x="838200" y="1714115"/>
            <a:ext cx="5181600" cy="3793800"/>
          </a:xfrm>
        </p:spPr>
        <p:txBody>
          <a:bodyPr>
            <a:normAutofit/>
          </a:bodyPr>
          <a:lstStyle/>
          <a:p>
            <a:r>
              <a:rPr lang="en-US" sz="2600" dirty="0">
                <a:latin typeface="Calibri" panose="020F0502020204030204" pitchFamily="34" charset="0"/>
                <a:ea typeface="Calibri" panose="020F0502020204030204" pitchFamily="34" charset="0"/>
                <a:cs typeface="Calibri" panose="020F0502020204030204" pitchFamily="34" charset="0"/>
              </a:rPr>
              <a:t>Complete the chart on your worksheet to compare the characters of Lily and Sally.</a:t>
            </a:r>
          </a:p>
          <a:p>
            <a:r>
              <a:rPr lang="en-US" sz="2600" dirty="0">
                <a:latin typeface="Calibri" panose="020F0502020204030204" pitchFamily="34" charset="0"/>
                <a:ea typeface="Calibri" panose="020F0502020204030204" pitchFamily="34" charset="0"/>
                <a:cs typeface="Calibri" panose="020F0502020204030204" pitchFamily="34" charset="0"/>
              </a:rPr>
              <a:t>How do Lily and Sally’s lives differ?</a:t>
            </a:r>
          </a:p>
          <a:p>
            <a:r>
              <a:rPr lang="en-US" sz="2600" dirty="0">
                <a:latin typeface="Calibri" panose="020F0502020204030204" pitchFamily="34" charset="0"/>
                <a:ea typeface="Calibri" panose="020F0502020204030204" pitchFamily="34" charset="0"/>
                <a:cs typeface="Calibri" panose="020F0502020204030204" pitchFamily="34" charset="0"/>
              </a:rPr>
              <a:t>What are their perspectives on the events happening around them?</a:t>
            </a:r>
          </a:p>
        </p:txBody>
      </p:sp>
      <p:graphicFrame>
        <p:nvGraphicFramePr>
          <p:cNvPr id="11" name="Content Placeholder 4">
            <a:extLst>
              <a:ext uri="{FF2B5EF4-FFF2-40B4-BE49-F238E27FC236}">
                <a16:creationId xmlns:a16="http://schemas.microsoft.com/office/drawing/2014/main" id="{FE9FE68E-4124-CBFD-8DE1-203F2073EAB2}"/>
              </a:ext>
            </a:extLst>
          </p:cNvPr>
          <p:cNvGraphicFramePr>
            <a:graphicFrameLocks/>
          </p:cNvGraphicFramePr>
          <p:nvPr>
            <p:extLst>
              <p:ext uri="{D42A27DB-BD31-4B8C-83A1-F6EECF244321}">
                <p14:modId xmlns:p14="http://schemas.microsoft.com/office/powerpoint/2010/main" val="3624424149"/>
              </p:ext>
            </p:extLst>
          </p:nvPr>
        </p:nvGraphicFramePr>
        <p:xfrm>
          <a:off x="6172202" y="1570616"/>
          <a:ext cx="5181600" cy="4327325"/>
        </p:xfrm>
        <a:graphic>
          <a:graphicData uri="http://schemas.openxmlformats.org/drawingml/2006/table">
            <a:tbl>
              <a:tblPr firstRow="1" bandRow="1">
                <a:tableStyleId>{5940675A-B579-460E-94D1-54222C63F5DA}</a:tableStyleId>
              </a:tblPr>
              <a:tblGrid>
                <a:gridCol w="1548216">
                  <a:extLst>
                    <a:ext uri="{9D8B030D-6E8A-4147-A177-3AD203B41FA5}">
                      <a16:colId xmlns:a16="http://schemas.microsoft.com/office/drawing/2014/main" val="1299185767"/>
                    </a:ext>
                  </a:extLst>
                </a:gridCol>
                <a:gridCol w="1816692">
                  <a:extLst>
                    <a:ext uri="{9D8B030D-6E8A-4147-A177-3AD203B41FA5}">
                      <a16:colId xmlns:a16="http://schemas.microsoft.com/office/drawing/2014/main" val="1894592943"/>
                    </a:ext>
                  </a:extLst>
                </a:gridCol>
                <a:gridCol w="1816692">
                  <a:extLst>
                    <a:ext uri="{9D8B030D-6E8A-4147-A177-3AD203B41FA5}">
                      <a16:colId xmlns:a16="http://schemas.microsoft.com/office/drawing/2014/main" val="1926652730"/>
                    </a:ext>
                  </a:extLst>
                </a:gridCol>
              </a:tblGrid>
              <a:tr h="700366">
                <a:tc>
                  <a:txBody>
                    <a:bodyPr/>
                    <a:lstStyle/>
                    <a:p>
                      <a:endParaRPr lang="en-AU" sz="1800" dirty="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lnL w="12700" cmpd="sng">
                      <a:noFill/>
                    </a:lnL>
                    <a:lnT w="12700" cmpd="sng">
                      <a:noFill/>
                    </a:lnT>
                  </a:tcPr>
                </a:tc>
                <a:tc>
                  <a:txBody>
                    <a:bodyPr/>
                    <a:lstStyle/>
                    <a:p>
                      <a:pPr algn="ctr"/>
                      <a:r>
                        <a:rPr lang="en-AU" sz="1800" b="1" dirty="0">
                          <a:latin typeface="Calibri" panose="020F0502020204030204" pitchFamily="34" charset="0"/>
                          <a:ea typeface="Calibri" panose="020F0502020204030204" pitchFamily="34" charset="0"/>
                          <a:cs typeface="Calibri" panose="020F0502020204030204" pitchFamily="34" charset="0"/>
                        </a:rPr>
                        <a:t>Lily</a:t>
                      </a:r>
                    </a:p>
                  </a:txBody>
                  <a:tcPr marL="167640" marR="167640" marT="83820" marB="83820" anchor="ctr">
                    <a:solidFill>
                      <a:srgbClr val="FED3B0"/>
                    </a:solidFill>
                  </a:tcPr>
                </a:tc>
                <a:tc>
                  <a:txBody>
                    <a:bodyPr/>
                    <a:lstStyle/>
                    <a:p>
                      <a:pPr algn="ctr"/>
                      <a:r>
                        <a:rPr lang="en-AU" sz="1800" b="1" dirty="0">
                          <a:latin typeface="Calibri" panose="020F0502020204030204" pitchFamily="34" charset="0"/>
                          <a:ea typeface="Calibri" panose="020F0502020204030204" pitchFamily="34" charset="0"/>
                          <a:cs typeface="Calibri" panose="020F0502020204030204" pitchFamily="34" charset="0"/>
                        </a:rPr>
                        <a:t>Sally</a:t>
                      </a:r>
                    </a:p>
                  </a:txBody>
                  <a:tcPr marL="167640" marR="167640" marT="83820" marB="83820" anchor="ctr">
                    <a:solidFill>
                      <a:srgbClr val="FED3B0"/>
                    </a:solidFill>
                  </a:tcPr>
                </a:tc>
                <a:extLst>
                  <a:ext uri="{0D108BD9-81ED-4DB2-BD59-A6C34878D82A}">
                    <a16:rowId xmlns:a16="http://schemas.microsoft.com/office/drawing/2014/main" val="3331337199"/>
                  </a:ext>
                </a:extLst>
              </a:tr>
              <a:tr h="767709">
                <a:tc>
                  <a:txBody>
                    <a:bodyPr/>
                    <a:lstStyle/>
                    <a:p>
                      <a:pPr algn="ctr"/>
                      <a:r>
                        <a:rPr lang="en-AU" sz="1800" dirty="0">
                          <a:latin typeface="Calibri" panose="020F0502020204030204" pitchFamily="34" charset="0"/>
                          <a:ea typeface="Calibri" panose="020F0502020204030204" pitchFamily="34" charset="0"/>
                          <a:cs typeface="Calibri" panose="020F0502020204030204" pitchFamily="34" charset="0"/>
                        </a:rPr>
                        <a:t>Who is she?</a:t>
                      </a:r>
                    </a:p>
                  </a:txBody>
                  <a:tcPr marL="167640" marR="167640" marT="83820" marB="83820" anchor="ctr">
                    <a:solidFill>
                      <a:srgbClr val="FED3B0"/>
                    </a:solidFill>
                  </a:tcPr>
                </a:tc>
                <a:tc>
                  <a:txBody>
                    <a:bodyPr/>
                    <a:lstStyle/>
                    <a:p>
                      <a:pPr algn="ctr"/>
                      <a:endParaRPr lang="en-AU" sz="1800" dirty="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tc>
                  <a:txBody>
                    <a:bodyPr/>
                    <a:lstStyle/>
                    <a:p>
                      <a:pPr algn="ctr"/>
                      <a:endParaRPr lang="en-AU" sz="180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extLst>
                  <a:ext uri="{0D108BD9-81ED-4DB2-BD59-A6C34878D82A}">
                    <a16:rowId xmlns:a16="http://schemas.microsoft.com/office/drawing/2014/main" val="3422471313"/>
                  </a:ext>
                </a:extLst>
              </a:tr>
              <a:tr h="1100941">
                <a:tc>
                  <a:txBody>
                    <a:bodyPr/>
                    <a:lstStyle/>
                    <a:p>
                      <a:pPr algn="ctr"/>
                      <a:r>
                        <a:rPr lang="en-AU" sz="1800" dirty="0">
                          <a:latin typeface="Calibri" panose="020F0502020204030204" pitchFamily="34" charset="0"/>
                          <a:ea typeface="Calibri" panose="020F0502020204030204" pitchFamily="34" charset="0"/>
                          <a:cs typeface="Calibri" panose="020F0502020204030204" pitchFamily="34" charset="0"/>
                        </a:rPr>
                        <a:t>Appearance</a:t>
                      </a:r>
                    </a:p>
                    <a:p>
                      <a:pPr algn="ctr"/>
                      <a:r>
                        <a:rPr lang="en-AU" sz="1800" dirty="0">
                          <a:latin typeface="Calibri" panose="020F0502020204030204" pitchFamily="34" charset="0"/>
                          <a:ea typeface="Calibri" panose="020F0502020204030204" pitchFamily="34" charset="0"/>
                          <a:cs typeface="Calibri" panose="020F0502020204030204" pitchFamily="34" charset="0"/>
                        </a:rPr>
                        <a:t>(clothes, hair)</a:t>
                      </a:r>
                    </a:p>
                  </a:txBody>
                  <a:tcPr marL="167640" marR="167640" marT="83820" marB="83820" anchor="ctr">
                    <a:solidFill>
                      <a:srgbClr val="FED3B0"/>
                    </a:solidFill>
                  </a:tcPr>
                </a:tc>
                <a:tc>
                  <a:txBody>
                    <a:bodyPr/>
                    <a:lstStyle/>
                    <a:p>
                      <a:pPr algn="ctr"/>
                      <a:endParaRPr lang="en-AU" sz="180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tc>
                  <a:txBody>
                    <a:bodyPr/>
                    <a:lstStyle/>
                    <a:p>
                      <a:pPr algn="ctr"/>
                      <a:endParaRPr lang="en-AU" sz="1800" dirty="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extLst>
                  <a:ext uri="{0D108BD9-81ED-4DB2-BD59-A6C34878D82A}">
                    <a16:rowId xmlns:a16="http://schemas.microsoft.com/office/drawing/2014/main" val="846523233"/>
                  </a:ext>
                </a:extLst>
              </a:tr>
              <a:tr h="767709">
                <a:tc>
                  <a:txBody>
                    <a:bodyPr/>
                    <a:lstStyle/>
                    <a:p>
                      <a:pPr algn="ctr"/>
                      <a:r>
                        <a:rPr lang="en-AU" sz="1800" dirty="0">
                          <a:latin typeface="Calibri" panose="020F0502020204030204" pitchFamily="34" charset="0"/>
                          <a:ea typeface="Calibri" panose="020F0502020204030204" pitchFamily="34" charset="0"/>
                          <a:cs typeface="Calibri" panose="020F0502020204030204" pitchFamily="34" charset="0"/>
                        </a:rPr>
                        <a:t>Family</a:t>
                      </a:r>
                    </a:p>
                  </a:txBody>
                  <a:tcPr marL="167640" marR="167640" marT="83820" marB="83820" anchor="ctr">
                    <a:solidFill>
                      <a:srgbClr val="FED3B0"/>
                    </a:solidFill>
                  </a:tcPr>
                </a:tc>
                <a:tc>
                  <a:txBody>
                    <a:bodyPr/>
                    <a:lstStyle/>
                    <a:p>
                      <a:pPr algn="ctr"/>
                      <a:endParaRPr lang="en-AU" sz="180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tc>
                  <a:txBody>
                    <a:bodyPr/>
                    <a:lstStyle/>
                    <a:p>
                      <a:pPr algn="ctr"/>
                      <a:endParaRPr lang="en-AU" sz="180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extLst>
                  <a:ext uri="{0D108BD9-81ED-4DB2-BD59-A6C34878D82A}">
                    <a16:rowId xmlns:a16="http://schemas.microsoft.com/office/drawing/2014/main" val="782158572"/>
                  </a:ext>
                </a:extLst>
              </a:tr>
              <a:tr h="938640">
                <a:tc>
                  <a:txBody>
                    <a:bodyPr/>
                    <a:lstStyle/>
                    <a:p>
                      <a:pPr algn="ctr"/>
                      <a:r>
                        <a:rPr lang="en-AU" sz="1800" dirty="0">
                          <a:latin typeface="Calibri" panose="020F0502020204030204" pitchFamily="34" charset="0"/>
                          <a:ea typeface="Calibri" panose="020F0502020204030204" pitchFamily="34" charset="0"/>
                          <a:cs typeface="Calibri" panose="020F0502020204030204" pitchFamily="34" charset="0"/>
                        </a:rPr>
                        <a:t>What is on her mind in this story?</a:t>
                      </a:r>
                    </a:p>
                  </a:txBody>
                  <a:tcPr marL="167640" marR="167640" marT="83820" marB="83820" anchor="ctr">
                    <a:solidFill>
                      <a:srgbClr val="FED3B0"/>
                    </a:solidFill>
                  </a:tcPr>
                </a:tc>
                <a:tc>
                  <a:txBody>
                    <a:bodyPr/>
                    <a:lstStyle/>
                    <a:p>
                      <a:pPr algn="ctr"/>
                      <a:endParaRPr lang="en-AU" sz="1800" dirty="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tc>
                  <a:txBody>
                    <a:bodyPr/>
                    <a:lstStyle/>
                    <a:p>
                      <a:pPr algn="ctr"/>
                      <a:endParaRPr lang="en-AU" sz="1800" dirty="0">
                        <a:latin typeface="Calibri" panose="020F0502020204030204" pitchFamily="34" charset="0"/>
                        <a:ea typeface="Calibri" panose="020F0502020204030204" pitchFamily="34" charset="0"/>
                        <a:cs typeface="Calibri" panose="020F0502020204030204" pitchFamily="34" charset="0"/>
                      </a:endParaRPr>
                    </a:p>
                  </a:txBody>
                  <a:tcPr marL="167640" marR="167640" marT="83820" marB="83820"/>
                </a:tc>
                <a:extLst>
                  <a:ext uri="{0D108BD9-81ED-4DB2-BD59-A6C34878D82A}">
                    <a16:rowId xmlns:a16="http://schemas.microsoft.com/office/drawing/2014/main" val="432492412"/>
                  </a:ext>
                </a:extLst>
              </a:tr>
            </a:tbl>
          </a:graphicData>
        </a:graphic>
      </p:graphicFrame>
    </p:spTree>
    <p:extLst>
      <p:ext uri="{BB962C8B-B14F-4D97-AF65-F5344CB8AC3E}">
        <p14:creationId xmlns:p14="http://schemas.microsoft.com/office/powerpoint/2010/main" val="2368815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22B20-C806-FCB0-E50C-5A2B604EF95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3CF5FDE-CFB5-AD96-E380-FF7ED3649416}"/>
              </a:ext>
            </a:extLst>
          </p:cNvPr>
          <p:cNvSpPr>
            <a:spLocks noGrp="1"/>
          </p:cNvSpPr>
          <p:nvPr>
            <p:ph type="title"/>
          </p:nvPr>
        </p:nvSpPr>
        <p:spPr/>
        <p:txBody>
          <a:bodyPr/>
          <a:lstStyle/>
          <a:p>
            <a:r>
              <a:rPr lang="en-AU" dirty="0">
                <a:latin typeface="Calibri" panose="020F0502020204030204" pitchFamily="34" charset="0"/>
                <a:ea typeface="Calibri" panose="020F0502020204030204" pitchFamily="34" charset="0"/>
                <a:cs typeface="Calibri" panose="020F0502020204030204" pitchFamily="34" charset="0"/>
              </a:rPr>
              <a:t>Independent Writing</a:t>
            </a:r>
          </a:p>
        </p:txBody>
      </p:sp>
      <p:sp>
        <p:nvSpPr>
          <p:cNvPr id="5" name="Content Placeholder 4">
            <a:extLst>
              <a:ext uri="{FF2B5EF4-FFF2-40B4-BE49-F238E27FC236}">
                <a16:creationId xmlns:a16="http://schemas.microsoft.com/office/drawing/2014/main" id="{24FB10CF-1BC2-87D9-6417-DEDF6A796031}"/>
              </a:ext>
            </a:extLst>
          </p:cNvPr>
          <p:cNvSpPr>
            <a:spLocks noGrp="1"/>
          </p:cNvSpPr>
          <p:nvPr>
            <p:ph sz="half" idx="1"/>
          </p:nvPr>
        </p:nvSpPr>
        <p:spPr>
          <a:xfrm>
            <a:off x="838200" y="1714115"/>
            <a:ext cx="5181600" cy="2588944"/>
          </a:xfrm>
        </p:spPr>
        <p:txBody>
          <a:bodyPr>
            <a:normAutofit/>
          </a:bodyPr>
          <a:lstStyle/>
          <a:p>
            <a:r>
              <a:rPr lang="en-AU" dirty="0"/>
              <a:t>Write a paragraph to describe what happens next for Lily or Sally (pick one).</a:t>
            </a:r>
          </a:p>
          <a:p>
            <a:r>
              <a:rPr lang="en-AU" dirty="0"/>
              <a:t>How do you think she feels as she navigates the next part of her day?</a:t>
            </a:r>
          </a:p>
          <a:p>
            <a:endParaRPr lang="en-AU" dirty="0"/>
          </a:p>
          <a:p>
            <a:pPr marL="0" indent="0">
              <a:buNone/>
            </a:pPr>
            <a:endParaRPr lang="en-AU" dirty="0"/>
          </a:p>
          <a:p>
            <a:endParaRPr lang="en-AU" dirty="0"/>
          </a:p>
          <a:p>
            <a:pPr marL="0" indent="0">
              <a:buNone/>
            </a:pPr>
            <a:endParaRPr lang="en-AU" dirty="0"/>
          </a:p>
          <a:p>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BFED02C0-8BBF-8B85-AEAD-81017716E497}"/>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27F7EA02-609A-D8B8-BFFB-A9F322A7A0C0}"/>
              </a:ext>
            </a:extLst>
          </p:cNvPr>
          <p:cNvSpPr/>
          <p:nvPr/>
        </p:nvSpPr>
        <p:spPr>
          <a:xfrm>
            <a:off x="0" y="6594438"/>
            <a:ext cx="11213054" cy="274320"/>
          </a:xfrm>
          <a:prstGeom prst="rect">
            <a:avLst/>
          </a:prstGeom>
          <a:solidFill>
            <a:srgbClr val="FDA9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9" name="TextBox 8">
            <a:extLst>
              <a:ext uri="{FF2B5EF4-FFF2-40B4-BE49-F238E27FC236}">
                <a16:creationId xmlns:a16="http://schemas.microsoft.com/office/drawing/2014/main" id="{7439EAEB-79F3-D8A2-6580-76A605FB0FA3}"/>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ENGLISH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5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8</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Placeholder 4">
            <a:extLst>
              <a:ext uri="{FF2B5EF4-FFF2-40B4-BE49-F238E27FC236}">
                <a16:creationId xmlns:a16="http://schemas.microsoft.com/office/drawing/2014/main" id="{46998A65-B03B-7602-63BB-2054CAB9D580}"/>
              </a:ext>
            </a:extLst>
          </p:cNvPr>
          <p:cNvPicPr>
            <a:picLocks noChangeAspect="1"/>
          </p:cNvPicPr>
          <p:nvPr/>
        </p:nvPicPr>
        <p:blipFill rotWithShape="1">
          <a:blip r:embed="rId3"/>
          <a:srcRect l="-5000" r="-5919"/>
          <a:stretch>
            <a:fillRect/>
          </a:stretch>
        </p:blipFill>
        <p:spPr>
          <a:xfrm>
            <a:off x="6697326" y="925132"/>
            <a:ext cx="4224899" cy="5197935"/>
          </a:xfrm>
          <a:prstGeom prst="rect">
            <a:avLst/>
          </a:prstGeom>
        </p:spPr>
      </p:pic>
      <p:sp>
        <p:nvSpPr>
          <p:cNvPr id="3" name="TextBox 2">
            <a:extLst>
              <a:ext uri="{FF2B5EF4-FFF2-40B4-BE49-F238E27FC236}">
                <a16:creationId xmlns:a16="http://schemas.microsoft.com/office/drawing/2014/main" id="{CE1112AA-C555-CCDB-8FA4-2A7644838E4A}"/>
              </a:ext>
            </a:extLst>
          </p:cNvPr>
          <p:cNvSpPr txBox="1"/>
          <p:nvPr/>
        </p:nvSpPr>
        <p:spPr>
          <a:xfrm>
            <a:off x="1082039" y="4527405"/>
            <a:ext cx="4992445" cy="1631216"/>
          </a:xfrm>
          <a:prstGeom prst="rect">
            <a:avLst/>
          </a:prstGeom>
          <a:noFill/>
        </p:spPr>
        <p:txBody>
          <a:bodyPr wrap="square" rtlCol="0">
            <a:spAutoFit/>
          </a:bodyPr>
          <a:lstStyle/>
          <a:p>
            <a:r>
              <a:rPr lang="en-AU" sz="2000" dirty="0">
                <a:latin typeface="Calibri" panose="020F0502020204030204" pitchFamily="34" charset="0"/>
                <a:ea typeface="Calibri" panose="020F0502020204030204" pitchFamily="34" charset="0"/>
                <a:cs typeface="Calibri" panose="020F0502020204030204" pitchFamily="34" charset="0"/>
              </a:rPr>
              <a:t>Write a paragraph to describe what happens next for Lily or Sally (pick one).</a:t>
            </a:r>
          </a:p>
          <a:p>
            <a:endParaRPr lang="en-AU" sz="2000" dirty="0">
              <a:latin typeface="Calibri" panose="020F0502020204030204" pitchFamily="34" charset="0"/>
              <a:ea typeface="Calibri" panose="020F0502020204030204" pitchFamily="34" charset="0"/>
              <a:cs typeface="Calibri" panose="020F0502020204030204" pitchFamily="34" charset="0"/>
            </a:endParaRPr>
          </a:p>
          <a:p>
            <a:r>
              <a:rPr lang="en-AU" sz="2000" dirty="0">
                <a:latin typeface="Calibri" panose="020F0502020204030204" pitchFamily="34" charset="0"/>
                <a:ea typeface="Calibri" panose="020F0502020204030204" pitchFamily="34" charset="0"/>
                <a:cs typeface="Calibri" panose="020F0502020204030204" pitchFamily="34" charset="0"/>
              </a:rPr>
              <a:t>How do you think she feels as she navigates </a:t>
            </a:r>
            <a:br>
              <a:rPr lang="en-AU" sz="2000" dirty="0">
                <a:latin typeface="Calibri" panose="020F0502020204030204" pitchFamily="34" charset="0"/>
                <a:ea typeface="Calibri" panose="020F0502020204030204" pitchFamily="34" charset="0"/>
                <a:cs typeface="Calibri" panose="020F0502020204030204" pitchFamily="34" charset="0"/>
              </a:rPr>
            </a:br>
            <a:r>
              <a:rPr lang="en-AU" sz="2000" dirty="0">
                <a:latin typeface="Calibri" panose="020F0502020204030204" pitchFamily="34" charset="0"/>
                <a:ea typeface="Calibri" panose="020F0502020204030204" pitchFamily="34" charset="0"/>
                <a:cs typeface="Calibri" panose="020F0502020204030204" pitchFamily="34" charset="0"/>
              </a:rPr>
              <a:t>the next part of her day?</a:t>
            </a:r>
          </a:p>
        </p:txBody>
      </p:sp>
    </p:spTree>
    <p:extLst>
      <p:ext uri="{BB962C8B-B14F-4D97-AF65-F5344CB8AC3E}">
        <p14:creationId xmlns:p14="http://schemas.microsoft.com/office/powerpoint/2010/main" val="36574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A0C92FB6671B4A96BC31FEE5FCE1C9" ma:contentTypeVersion="16" ma:contentTypeDescription="Create a new document." ma:contentTypeScope="" ma:versionID="dac691ba770f02cbb49eeea15257a290">
  <xsd:schema xmlns:xsd="http://www.w3.org/2001/XMLSchema" xmlns:xs="http://www.w3.org/2001/XMLSchema" xmlns:p="http://schemas.microsoft.com/office/2006/metadata/properties" xmlns:ns2="d1419753-828b-47b9-a352-52c09f47d7c5" xmlns:ns3="7c55944e-ea0e-4133-9181-56fb97fec08b" targetNamespace="http://schemas.microsoft.com/office/2006/metadata/properties" ma:root="true" ma:fieldsID="c8fcbe2de77b4fa0d3d73e67009f3663" ns2:_="" ns3:_="">
    <xsd:import namespace="d1419753-828b-47b9-a352-52c09f47d7c5"/>
    <xsd:import namespace="7c55944e-ea0e-4133-9181-56fb97fec08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Location"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419753-828b-47b9-a352-52c09f47d7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15d0671-6458-4e2a-ab8b-bc501bf39a91"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55944e-ea0e-4133-9181-56fb97fec08b"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42eec1b-3c2d-4349-bd5f-781bbdf721db}" ma:internalName="TaxCatchAll" ma:showField="CatchAllData" ma:web="7c55944e-ea0e-4133-9181-56fb97fec08b">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c55944e-ea0e-4133-9181-56fb97fec08b" xsi:nil="true"/>
    <lcf76f155ced4ddcb4097134ff3c332f xmlns="d1419753-828b-47b9-a352-52c09f47d7c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A1BF98-2124-4567-A9C4-3E5E746156AD}"/>
</file>

<file path=customXml/itemProps2.xml><?xml version="1.0" encoding="utf-8"?>
<ds:datastoreItem xmlns:ds="http://schemas.openxmlformats.org/officeDocument/2006/customXml" ds:itemID="{4AFA5058-DD20-4174-9024-829457C296A6}"/>
</file>

<file path=customXml/itemProps3.xml><?xml version="1.0" encoding="utf-8"?>
<ds:datastoreItem xmlns:ds="http://schemas.openxmlformats.org/officeDocument/2006/customXml" ds:itemID="{1FD5B2D6-AADC-4EFF-9F63-4E6E00153669}"/>
</file>

<file path=docProps/app.xml><?xml version="1.0" encoding="utf-8"?>
<Properties xmlns="http://schemas.openxmlformats.org/officeDocument/2006/extended-properties" xmlns:vt="http://schemas.openxmlformats.org/officeDocument/2006/docPropsVTypes">
  <TotalTime>562</TotalTime>
  <Words>1343</Words>
  <Application>Microsoft Office PowerPoint</Application>
  <PresentationFormat>Widescreen</PresentationFormat>
  <Paragraphs>71</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Calibri</vt:lpstr>
      <vt:lpstr>Office Theme</vt:lpstr>
      <vt:lpstr>Lesson 5</vt:lpstr>
      <vt:lpstr>One station, two girls – Rose Murray </vt:lpstr>
      <vt:lpstr>PowerPoint Presentation</vt:lpstr>
      <vt:lpstr>PowerPoint Presentation</vt:lpstr>
      <vt:lpstr>PowerPoint Presentation</vt:lpstr>
      <vt:lpstr>Vocabulary</vt:lpstr>
      <vt:lpstr>Character study</vt:lpstr>
      <vt:lpstr>Independent Writing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Jilalga Murray</dc:creator>
  <cp:lastModifiedBy>Jilalga Murray</cp:lastModifiedBy>
  <cp:revision>8</cp:revision>
  <dcterms:created xsi:type="dcterms:W3CDTF">2026-03-28T03:09:55Z</dcterms:created>
  <dcterms:modified xsi:type="dcterms:W3CDTF">2026-03-28T12:50:44Z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0x010100CFA0C92FB6671B4A96BC31FEE5FCE1C9</vt:lpwstr>
  </property>
</Properties>
</file>