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6" r:id="rId7"/>
    <p:sldId id="262" r:id="rId8"/>
    <p:sldId id="265" r:id="rId9"/>
    <p:sldId id="264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4" autoAdjust="0"/>
    <p:restoredTop sz="87801" autoAdjust="0"/>
  </p:normalViewPr>
  <p:slideViewPr>
    <p:cSldViewPr snapToGrid="0">
      <p:cViewPr varScale="1">
        <p:scale>
          <a:sx n="86" d="100"/>
          <a:sy n="86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E8B2B-E23E-4466-8B24-510A9C7C5085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AF87D5-BBBF-4BDE-B924-A786D653C9B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3060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Ask students to locate:</a:t>
            </a:r>
          </a:p>
          <a:p>
            <a:pPr marL="171450" indent="-171450">
              <a:buFontTx/>
              <a:buChar char="-"/>
            </a:pPr>
            <a:r>
              <a:rPr lang="en-AU" dirty="0" err="1"/>
              <a:t>Strelley</a:t>
            </a:r>
            <a:r>
              <a:rPr lang="en-AU" dirty="0"/>
              <a:t> on the map.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AF87D5-BBBF-4BDE-B924-A786D653C9B9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6306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AF87D5-BBBF-4BDE-B924-A786D653C9B9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2093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8D62F-839E-60F9-1161-816785669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B76D31-E540-36BE-B935-34D6827721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70AB48-14AC-607B-EE98-78F3400253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C9AE0E-7A8C-D657-38C7-665D76B569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AF87D5-BBBF-4BDE-B924-A786D653C9B9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7958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0:30 Weren’t paid with money – were paid with sugar, flour, tobacco</a:t>
            </a:r>
          </a:p>
          <a:p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it enough for them to live well?</a:t>
            </a:r>
            <a:endParaRPr lang="en-A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A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did this income compare to how people were living prior to colonisation and being forced into the European labour force?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AF87D5-BBBF-4BDE-B924-A786D653C9B9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6365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AU" dirty="0"/>
              <a:t>Examples: </a:t>
            </a:r>
            <a:br>
              <a:rPr lang="en-AU" dirty="0"/>
            </a:br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Write a letter</a:t>
            </a: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Talk to the boss</a:t>
            </a: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Protest</a:t>
            </a: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Strike</a:t>
            </a: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Unionise</a:t>
            </a:r>
          </a:p>
          <a:p>
            <a:pPr lvl="0"/>
            <a:r>
              <a:rPr lang="en-A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Alert the media?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AF87D5-BBBF-4BDE-B924-A786D653C9B9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9879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02B59-65BB-EC30-2495-E5AEEAE0E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E047-9B29-F9D0-BE1D-07A6FD597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40E1-BE9C-4B5D-F5C5-3F3DBB6EC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4C60A-8B8C-CAF5-6A9D-1F9E3D97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C0CA5-2E73-90F6-44FA-CD1BD2B7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46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FF39-F394-2F7C-68B1-4612798D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5319F-6AD3-01F3-5C2B-83859B0BC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D16F3-8700-95F0-800B-68736BAC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F8A94-89D1-07B9-0A59-98F7DAD9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0894-3BA1-0EE0-1C16-A5601B4D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3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E7CE5-FA8A-CFF1-89FF-E7D249D7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0BF9-A9ED-4B76-0622-AE896A746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592B5-D85C-460D-E682-87CBEA8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6E74-8161-26D9-E2F7-69B53C62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DFFCA-FDE9-1D8F-B970-191C9E7B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59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0925A-E9D9-3BE8-4FB9-63E2940B8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9E798-A538-CC60-FCD0-F7702EF4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1CF1-8A38-ECD9-5277-7AFF27FD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152F4-46E2-7F64-8D8D-5280F365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5DFFF-939D-4412-7139-0265C509E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ECC45-BCE5-6E71-E08B-357D6CC9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67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D029-9271-45B6-3D9E-3C0B4AC93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BE53D-3705-2CCB-3DE8-BDA088E36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29084-E44B-3A13-4589-2F7B4631D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54CA8-84D0-672B-BB4C-322BC2142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7391B-E422-F69D-FFF7-972A4F612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30504-331A-399F-3CC2-084B33CB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AD1380-AF9F-0A5B-2BD5-4AF283F6E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17D29E-CC0D-47A5-CE49-10A659A9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25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4C42-A490-33FC-3DA7-DB2F527BC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A69429-4C2C-74FF-DBD4-D0DECC3E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82D8A-FA88-A72A-9C09-4EB9172F7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788ECE-936B-85B4-E42C-D08E5A09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03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9D6D0-346E-3674-30F1-94F85BF4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1A2BB-8C85-D670-C88D-4F3EFF79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108E-1BEC-146E-573C-3BEF5A72A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80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D19CC-8029-652F-8CB8-4393BC486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5E9F5-3345-5D75-337D-D9ECF1AF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02D05-86AF-4050-2BB7-8160B1239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AE70D-D78C-64C1-689D-5818F367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BFD40-699D-0E23-1B2B-1E1C103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AA341D-50FB-F600-BD5A-E446BFF55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2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296E-ACDC-6F7D-030E-308B319F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7ABE5-86A3-6A3B-042F-90D77D3E8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AB74C-88D4-BC32-B613-84EE2CA8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6BF4-74A9-35A2-3C19-B573B1C0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01F55-B5AA-BA84-7010-43E2826D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9BE87-DCEF-C28D-CCF8-F5A4FB42F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091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CC84-BACF-8FC9-2A66-9703CD0A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5CB85-D289-CC8C-16A8-A329DD53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C145-F78E-BF3B-71A7-A0B29246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5DBE-C5C4-0742-2BF3-ECCEDB35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508D-1B93-D6AE-619C-B061951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3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7DC72-0566-5DC8-CBCD-8768973589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EBF3A-8135-1328-AD2C-B912D388A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10FBC-630A-2922-CB68-1A725872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A817A-2EFB-938C-96F4-785FE9F9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ECF4C-9A6F-222F-FCA7-9F743E2E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7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6EC68-E776-69E0-AC58-8573F6396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A23A1-21D3-64EE-3D94-35374166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35712-EF6D-05B2-93E1-B174E5F0F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6FFB0-9BB9-4532-B642-38631958CE00}" type="datetimeFigureOut">
              <a:rPr lang="en-AU" smtClean="0"/>
              <a:t>7/04/2026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04A2-D3AD-F0D5-A26B-EE268EE91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3A76-DB53-6179-8616-6E20C770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702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nla.gov.au/cat=vn8811676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lines.slwa.wa.gov.au/archive-store/view/6/10467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3MznJD7xcDA?feature=oembed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98BF48-7062-52FF-A38A-45D16AEEE885}"/>
              </a:ext>
            </a:extLst>
          </p:cNvPr>
          <p:cNvSpPr/>
          <p:nvPr/>
        </p:nvSpPr>
        <p:spPr>
          <a:xfrm>
            <a:off x="0" y="0"/>
            <a:ext cx="12192000" cy="6591759"/>
          </a:xfrm>
          <a:prstGeom prst="rect">
            <a:avLst/>
          </a:prstGeom>
          <a:solidFill>
            <a:srgbClr val="A6CAEC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61EA404-6BB6-133E-4307-05911156E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74854" cy="1325563"/>
          </a:xfrm>
        </p:spPr>
        <p:txBody>
          <a:bodyPr/>
          <a:lstStyle/>
          <a:p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4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7E9187-3EA9-1491-3B17-48A543574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Intention:</a:t>
            </a:r>
          </a:p>
          <a:p>
            <a:r>
              <a:rPr lang="en-US" sz="2400" dirty="0"/>
              <a:t>Identify types of work carried out by Aboriginal people and how they were paid.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Case study: the Pilbara wool and cattle industry 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41161A-1110-D927-511C-46708ABBD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4115"/>
            <a:ext cx="5040854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 Criteria: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describe the working conditions of Aboriginal people in the Pilbara wool and cattle industry in the 1940s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collect information from primary and secondary sources such as photos, videos and maps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brainstorm different actions that could have been taken to improve the workers’ situation, and what the impact might have been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9F3A27-3316-F0ED-E14F-1224826A0E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60A66E-DC4C-3F6F-AE3B-AC5D935BAF14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4055FF-E55B-7CD3-FB18-29C8B1190D8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2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AD585-C33C-8CEE-A499-93FE03AB0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0F61E62-D8AD-1293-7E46-1DAEB8447B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7B2B98A-631F-FBA6-08AF-26BC123A0F5B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4B5624-0500-D3A8-27F6-31B03BAF51F5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05AFC1C-A781-9364-5530-634A81B36C4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0020" y="1218264"/>
            <a:ext cx="9478536" cy="5059873"/>
            <a:chOff x="20" y="10"/>
            <a:chExt cx="12191980" cy="6857990"/>
          </a:xfrm>
          <a:solidFill>
            <a:srgbClr val="E8B679"/>
          </a:solidFill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5175B1D-9366-ED00-D16C-A6C0FE24ABC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/>
            <a:srcRect l="30299" r="16368"/>
            <a:stretch>
              <a:fillRect/>
            </a:stretch>
          </p:blipFill>
          <p:spPr>
            <a:xfrm>
              <a:off x="6096000" y="10"/>
              <a:ext cx="6096000" cy="6857990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5E49B16-2865-2A81-D836-143139F70140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5"/>
            <a:srcRect l="22903" r="14208" b="-1"/>
            <a:stretch>
              <a:fillRect/>
            </a:stretch>
          </p:blipFill>
          <p:spPr>
            <a:xfrm>
              <a:off x="20" y="10"/>
              <a:ext cx="6095980" cy="6857990"/>
            </a:xfrm>
            <a:prstGeom prst="rect">
              <a:avLst/>
            </a:prstGeom>
            <a:grpFill/>
            <a:ln>
              <a:noFill/>
            </a:ln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B2617AEC-DE2F-F330-8F75-FAE85349D9EC}"/>
              </a:ext>
            </a:extLst>
          </p:cNvPr>
          <p:cNvSpPr txBox="1"/>
          <p:nvPr/>
        </p:nvSpPr>
        <p:spPr>
          <a:xfrm>
            <a:off x="2325280" y="679353"/>
            <a:ext cx="82126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Pilbara region is in the North-West of Western Australia</a:t>
            </a:r>
            <a:endParaRPr lang="en-AU" sz="24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86EFDFB-164A-C5F6-5C99-50903412F63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rcRect l="16793" t="10404" r="20486" b="10205"/>
          <a:stretch>
            <a:fillRect/>
          </a:stretch>
        </p:blipFill>
        <p:spPr>
          <a:xfrm>
            <a:off x="839788" y="1338249"/>
            <a:ext cx="1669236" cy="14085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9EE612-9A89-F868-EDC6-7F0081911F8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215" t="40834" r="45901" b="56787"/>
          <a:stretch>
            <a:fillRect/>
          </a:stretch>
        </p:blipFill>
        <p:spPr>
          <a:xfrm>
            <a:off x="6805853" y="3416968"/>
            <a:ext cx="256282" cy="120317"/>
          </a:xfrm>
          <a:prstGeom prst="rect">
            <a:avLst/>
          </a:prstGeom>
          <a:solidFill>
            <a:srgbClr val="E8B679"/>
          </a:solidFill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00DA8E-7AB2-5A75-3A15-EFEA273F37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977" t="43438" r="61044" b="54659"/>
          <a:stretch>
            <a:fillRect/>
          </a:stretch>
        </p:blipFill>
        <p:spPr>
          <a:xfrm>
            <a:off x="6843144" y="3416967"/>
            <a:ext cx="264695" cy="96253"/>
          </a:xfrm>
          <a:prstGeom prst="rect">
            <a:avLst/>
          </a:prstGeom>
          <a:solidFill>
            <a:srgbClr val="E8B679"/>
          </a:solidFill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48F1F3-DAEC-FD30-5BE4-F5F4F679B6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997" t="49525" r="43649" b="47859"/>
          <a:stretch>
            <a:fillRect/>
          </a:stretch>
        </p:blipFill>
        <p:spPr>
          <a:xfrm>
            <a:off x="8404093" y="3717594"/>
            <a:ext cx="120316" cy="132348"/>
          </a:xfrm>
          <a:prstGeom prst="rect">
            <a:avLst/>
          </a:prstGeom>
          <a:solidFill>
            <a:srgbClr val="E8B679"/>
          </a:solidFill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E04AB2-ABA9-A50D-F7FE-B3391085573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997" t="58160" r="44120" b="40134"/>
          <a:stretch>
            <a:fillRect/>
          </a:stretch>
        </p:blipFill>
        <p:spPr>
          <a:xfrm flipV="1">
            <a:off x="8529310" y="3714769"/>
            <a:ext cx="120315" cy="132347"/>
          </a:xfrm>
          <a:prstGeom prst="rect">
            <a:avLst/>
          </a:prstGeom>
          <a:solidFill>
            <a:srgbClr val="E8B679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849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F7084-1F30-9E9F-974D-7F05E1FC5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1EEC7F3-0DA1-DCF5-D1FE-0B3F22D5D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927" y="388552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Let’s review some photos of work in the Pilbara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80BD72-8850-B0DC-8974-ECFD26432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24023" y="1633090"/>
            <a:ext cx="9775785" cy="4642080"/>
          </a:xfrm>
        </p:spPr>
        <p:txBody>
          <a:bodyPr>
            <a:normAutofit/>
          </a:bodyPr>
          <a:lstStyle/>
          <a:p>
            <a:pPr marL="285750" lvl="0" indent="-285750"/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is working in each photo?</a:t>
            </a:r>
          </a:p>
          <a:p>
            <a:pPr marL="285750" lvl="0" indent="-285750"/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are they doing? </a:t>
            </a:r>
          </a:p>
          <a:p>
            <a:pPr marL="285750" lvl="0" indent="-285750"/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 the working conditions appear to be?</a:t>
            </a:r>
          </a:p>
          <a:p>
            <a:pPr marL="285750" lvl="0" indent="-285750">
              <a:spcAft>
                <a:spcPts val="600"/>
              </a:spcAft>
            </a:pPr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comment do you want to make about the work </a:t>
            </a:r>
          </a:p>
          <a:p>
            <a:pPr marL="742950" lvl="1" indent="-285750"/>
            <a:r>
              <a:rPr lang="en-A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Does the work look hard?</a:t>
            </a:r>
          </a:p>
          <a:p>
            <a:pPr marL="742950" lvl="1" indent="-285750"/>
            <a:r>
              <a:rPr lang="en-A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Would you expect to be paid a full wage for this work?</a:t>
            </a:r>
          </a:p>
          <a:p>
            <a:pPr marL="742950" lvl="1" indent="-285750"/>
            <a:r>
              <a:rPr lang="en-A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does this work benefit?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218DA5-5C3F-3931-035E-DDBA55F917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2B0A3BD-3787-475D-072C-B6C6C56EEDA1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B689F6-0B0D-A8FD-5A6D-D436553F1002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94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3EE4C-6452-73D1-0EF7-8AECD2F3E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4C0747E-298B-6767-4169-A1A5CCA959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F0D1F1B-7561-2EC8-49FB-E3F241E4EB50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CE4D7D-5BF4-3740-4839-E0DE6A7D2E5D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70F57-8D66-3ED7-279C-23BF3F8269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05" y="1395804"/>
            <a:ext cx="5768075" cy="32980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8A7E6E-E09A-D5B8-563B-79731BCAF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669531"/>
            <a:ext cx="5117054" cy="316096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BBE2B72-587E-E90C-2B6F-B9CD00209E9E}"/>
              </a:ext>
            </a:extLst>
          </p:cNvPr>
          <p:cNvSpPr txBox="1"/>
          <p:nvPr/>
        </p:nvSpPr>
        <p:spPr>
          <a:xfrm>
            <a:off x="978946" y="649530"/>
            <a:ext cx="1023410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Sheep muster at </a:t>
            </a:r>
            <a:r>
              <a:rPr lang="en-A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Wallal</a:t>
            </a: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 1935</a:t>
            </a:r>
            <a:endParaRPr lang="en-AU" sz="3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FF184E-74D7-B3BC-3CEB-CB4C7BB843F4}"/>
              </a:ext>
            </a:extLst>
          </p:cNvPr>
          <p:cNvSpPr txBox="1"/>
          <p:nvPr/>
        </p:nvSpPr>
        <p:spPr>
          <a:xfrm>
            <a:off x="1001248" y="4767249"/>
            <a:ext cx="4624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State Library of WA  112586PD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AEEC27-87E4-B2B8-DDB5-162625AE783E}"/>
              </a:ext>
            </a:extLst>
          </p:cNvPr>
          <p:cNvSpPr txBox="1"/>
          <p:nvPr/>
        </p:nvSpPr>
        <p:spPr>
          <a:xfrm>
            <a:off x="6002803" y="5931471"/>
            <a:ext cx="4624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State Library of WA  112587PD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E8BB5C-FB5E-6588-82C7-A88FDCF421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105" t="32223" r="17133" b="35446"/>
          <a:stretch>
            <a:fillRect/>
          </a:stretch>
        </p:blipFill>
        <p:spPr>
          <a:xfrm>
            <a:off x="9993051" y="2507349"/>
            <a:ext cx="1065053" cy="1076382"/>
          </a:xfrm>
          <a:prstGeom prst="rect">
            <a:avLst/>
          </a:prstGeom>
          <a:ln w="28575">
            <a:solidFill>
              <a:schemeClr val="tx2">
                <a:lumMod val="25000"/>
                <a:lumOff val="75000"/>
              </a:schemeClr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DEA63D7-377B-BA8D-8DD3-34B258F923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57" t="34000" r="39852" b="43568"/>
          <a:stretch>
            <a:fillRect/>
          </a:stretch>
        </p:blipFill>
        <p:spPr>
          <a:xfrm>
            <a:off x="6284358" y="1244542"/>
            <a:ext cx="4061840" cy="1074359"/>
          </a:xfrm>
          <a:prstGeom prst="rect">
            <a:avLst/>
          </a:prstGeom>
          <a:ln w="28575">
            <a:solidFill>
              <a:schemeClr val="tx2">
                <a:lumMod val="25000"/>
                <a:lumOff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26701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BFD633-5BE7-6FB0-705D-E9DCC7176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284DCFC-932C-B48C-11B1-7F631BE3A7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09BCDFA-070F-8FB7-FB43-12098EED64EF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703360-EFCD-3FF9-95A5-92B1776C0F73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undefined">
            <a:extLst>
              <a:ext uri="{FF2B5EF4-FFF2-40B4-BE49-F238E27FC236}">
                <a16:creationId xmlns:a16="http://schemas.microsoft.com/office/drawing/2014/main" id="{3D00A5F3-BB56-898B-2451-76A6C71E0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081" y="1818935"/>
            <a:ext cx="3743363" cy="378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4EE2C3-4BD8-AD9A-E023-3047228053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5484" y="1818936"/>
            <a:ext cx="5386799" cy="377895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0E12AF8-7F07-5676-C59A-AEC10385F72F}"/>
              </a:ext>
            </a:extLst>
          </p:cNvPr>
          <p:cNvSpPr txBox="1"/>
          <p:nvPr/>
        </p:nvSpPr>
        <p:spPr>
          <a:xfrm>
            <a:off x="1140871" y="5648564"/>
            <a:ext cx="4624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http://nla.gov.au/cat=vn8811676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Victoria River Downs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D2FA99-8DCA-DCEB-8C81-67165B610654}"/>
              </a:ext>
            </a:extLst>
          </p:cNvPr>
          <p:cNvSpPr txBox="1"/>
          <p:nvPr/>
        </p:nvSpPr>
        <p:spPr>
          <a:xfrm>
            <a:off x="5591663" y="5648564"/>
            <a:ext cx="4624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State Library of WA 001304D  Corunna Downs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B9AB9B-BF2E-F616-37FA-676D17A99500}"/>
              </a:ext>
            </a:extLst>
          </p:cNvPr>
          <p:cNvSpPr txBox="1"/>
          <p:nvPr/>
        </p:nvSpPr>
        <p:spPr>
          <a:xfrm>
            <a:off x="1140871" y="790646"/>
            <a:ext cx="1023410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Working with livestock </a:t>
            </a:r>
            <a:endParaRPr lang="en-AU" sz="3000" dirty="0"/>
          </a:p>
        </p:txBody>
      </p:sp>
    </p:spTree>
    <p:extLst>
      <p:ext uri="{BB962C8B-B14F-4D97-AF65-F5344CB8AC3E}">
        <p14:creationId xmlns:p14="http://schemas.microsoft.com/office/powerpoint/2010/main" val="1857560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D6F168-DEDA-0E7D-D587-A5AEAC43E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169A1B7-AFB7-0440-6566-99D9BAB315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6CF5D0-DFDD-8CD8-B165-821A6E4A5EB9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14B9B1-915D-81C4-5C1D-D100893291A8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3AA6D3-9725-9B4F-365D-7F06FCB4FE55}"/>
              </a:ext>
            </a:extLst>
          </p:cNvPr>
          <p:cNvSpPr txBox="1"/>
          <p:nvPr/>
        </p:nvSpPr>
        <p:spPr>
          <a:xfrm>
            <a:off x="3023460" y="5877005"/>
            <a:ext cx="55181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4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https://storylines.slwa.wa.gov.au/archive-store/view/6/10467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FBBB3A-C3D0-39D9-AD8F-5547AB8B73D6}"/>
              </a:ext>
            </a:extLst>
          </p:cNvPr>
          <p:cNvSpPr txBox="1"/>
          <p:nvPr/>
        </p:nvSpPr>
        <p:spPr>
          <a:xfrm>
            <a:off x="3023460" y="837881"/>
            <a:ext cx="61958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Working with minerals at </a:t>
            </a:r>
            <a:r>
              <a:rPr lang="en-A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Moolyella</a:t>
            </a: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AU" sz="3000" dirty="0"/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33076F81-3F8D-D2F7-C5B4-DD73010B5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306" y="1767165"/>
            <a:ext cx="6096000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6878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9A88E-02AE-852F-B4A8-E62E59215E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08A898A-F32E-A09D-8030-3CBAEAEBC0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184B546-4D54-6881-08FE-F32D46E30C02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54898-8D29-47D9-840F-9602517F1B4C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608A05-71C0-FB56-EB71-606D3DEAB799}"/>
              </a:ext>
            </a:extLst>
          </p:cNvPr>
          <p:cNvSpPr txBox="1"/>
          <p:nvPr/>
        </p:nvSpPr>
        <p:spPr>
          <a:xfrm>
            <a:off x="2535590" y="516482"/>
            <a:ext cx="745671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Learning to work in station homesteads</a:t>
            </a:r>
            <a:endParaRPr lang="en-AU" sz="3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B5EBDDD-EFA5-79B9-AD12-DCD2F8FD3E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3" b="2179"/>
          <a:stretch/>
        </p:blipFill>
        <p:spPr bwMode="auto">
          <a:xfrm>
            <a:off x="2636335" y="1247887"/>
            <a:ext cx="7202124" cy="494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074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E731D-FF40-CE14-5231-6B2A9A310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27C4012-5BA1-8F8A-6A63-B83E190EAD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654AD8-F205-3961-7ABB-83BF30B71481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3A81A4-B6B2-6BE8-67C1-91B111DA07F4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2" descr="Aboriginal children branding a calf">
            <a:extLst>
              <a:ext uri="{FF2B5EF4-FFF2-40B4-BE49-F238E27FC236}">
                <a16:creationId xmlns:a16="http://schemas.microsoft.com/office/drawing/2014/main" id="{BF125971-7362-B574-1877-9C81D5FFA9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5"/>
          <a:stretch>
            <a:fillRect/>
          </a:stretch>
        </p:blipFill>
        <p:spPr bwMode="auto">
          <a:xfrm>
            <a:off x="2598234" y="1515686"/>
            <a:ext cx="7192537" cy="410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6246C6-8F25-3D22-AFFF-8FCBC9D4B4D4}"/>
              </a:ext>
            </a:extLst>
          </p:cNvPr>
          <p:cNvSpPr txBox="1"/>
          <p:nvPr/>
        </p:nvSpPr>
        <p:spPr>
          <a:xfrm>
            <a:off x="2526003" y="5677777"/>
            <a:ext cx="726476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1200" dirty="0"/>
              <a:t>https://nla.gov.au/nla.cat-vn8811676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998DD5-603A-3FB0-94C4-3B3D3CA2000F}"/>
              </a:ext>
            </a:extLst>
          </p:cNvPr>
          <p:cNvSpPr txBox="1"/>
          <p:nvPr/>
        </p:nvSpPr>
        <p:spPr>
          <a:xfrm>
            <a:off x="2401594" y="624445"/>
            <a:ext cx="745671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Learning to work with livestock at Moola Bulla </a:t>
            </a:r>
            <a:endParaRPr lang="en-AU" sz="3000" dirty="0"/>
          </a:p>
        </p:txBody>
      </p:sp>
    </p:spTree>
    <p:extLst>
      <p:ext uri="{BB962C8B-B14F-4D97-AF65-F5344CB8AC3E}">
        <p14:creationId xmlns:p14="http://schemas.microsoft.com/office/powerpoint/2010/main" val="3568883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100CF-4545-9A19-8906-7D3017768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356623-916F-4865-54E5-58C9AD8495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F76A4AD-74E5-38B0-B14B-8915C4F117F6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65699A-B76D-DBF9-E010-077FEFE48C8C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nline Media 4" title="The 1946 Aboriginal Workers' Strike | Red Dirt Riders">
            <a:hlinkClick r:id="" action="ppaction://media"/>
            <a:extLst>
              <a:ext uri="{FF2B5EF4-FFF2-40B4-BE49-F238E27FC236}">
                <a16:creationId xmlns:a16="http://schemas.microsoft.com/office/drawing/2014/main" id="{5CE940B9-8980-C36A-F86B-B9322CDA3B6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251291" y="1699623"/>
            <a:ext cx="6100855" cy="34469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67F177-480F-F808-F0E1-DDDF2BA66418}"/>
              </a:ext>
            </a:extLst>
          </p:cNvPr>
          <p:cNvSpPr txBox="1"/>
          <p:nvPr/>
        </p:nvSpPr>
        <p:spPr>
          <a:xfrm>
            <a:off x="839854" y="1736229"/>
            <a:ext cx="4066683" cy="1580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this video a primary or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secondary source?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its purpose?</a:t>
            </a:r>
            <a:endParaRPr lang="en-AU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EA9260-1B62-6FF7-F24D-67857D9A3085}"/>
              </a:ext>
            </a:extLst>
          </p:cNvPr>
          <p:cNvSpPr txBox="1"/>
          <p:nvPr/>
        </p:nvSpPr>
        <p:spPr>
          <a:xfrm>
            <a:off x="839788" y="4726872"/>
            <a:ext cx="1121305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Discussion: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were Aboriginal workers in the sheep and cattle industry paid?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you think this was fair?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A9D7B-A5CC-65D8-340B-75BC0DA557D1}"/>
              </a:ext>
            </a:extLst>
          </p:cNvPr>
          <p:cNvSpPr txBox="1"/>
          <p:nvPr/>
        </p:nvSpPr>
        <p:spPr>
          <a:xfrm>
            <a:off x="750579" y="838466"/>
            <a:ext cx="655347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Watch </a:t>
            </a:r>
            <a:r>
              <a:rPr lang="en-AU" sz="3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Red Dirt Riders: 3 Year Strike”</a:t>
            </a:r>
            <a:endParaRPr lang="en-AU" sz="3000" dirty="0"/>
          </a:p>
        </p:txBody>
      </p:sp>
    </p:spTree>
    <p:extLst>
      <p:ext uri="{BB962C8B-B14F-4D97-AF65-F5344CB8AC3E}">
        <p14:creationId xmlns:p14="http://schemas.microsoft.com/office/powerpoint/2010/main" val="41812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E94D7-5580-89BF-80AF-2D9137C6F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11AFC1-7004-7AC5-D81C-2544C68508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FF06E81-21B3-33A4-983E-5BFAD0CFA279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5BCCB4-D98E-4CB5-8022-169B0DAC1633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4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263A86-4F6D-9C79-44FC-78C411C174CA}"/>
              </a:ext>
            </a:extLst>
          </p:cNvPr>
          <p:cNvSpPr txBox="1"/>
          <p:nvPr/>
        </p:nvSpPr>
        <p:spPr>
          <a:xfrm>
            <a:off x="1044615" y="816546"/>
            <a:ext cx="812253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Group Activity - Brainstorm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B1B959F-FF3B-2623-2534-61F481512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1249004"/>
          </a:xfrm>
        </p:spPr>
        <p:txBody>
          <a:bodyPr>
            <a:normAutofit/>
          </a:bodyPr>
          <a:lstStyle/>
          <a:p>
            <a:r>
              <a:rPr lang="en-AU" sz="2600" dirty="0"/>
              <a:t>What actions could Aboriginal workers have taken to change their situation? 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FD147FF0-7251-61E3-60D3-6AF257FE54A1}"/>
              </a:ext>
            </a:extLst>
          </p:cNvPr>
          <p:cNvSpPr txBox="1">
            <a:spLocks/>
          </p:cNvSpPr>
          <p:nvPr/>
        </p:nvSpPr>
        <p:spPr>
          <a:xfrm>
            <a:off x="838200" y="3093431"/>
            <a:ext cx="5181600" cy="124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/>
              <a:t>What are the possible benefits / risks of these actions?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080FB79E-7372-4E5D-0BD4-64B5082441E0}"/>
              </a:ext>
            </a:extLst>
          </p:cNvPr>
          <p:cNvSpPr txBox="1">
            <a:spLocks/>
          </p:cNvSpPr>
          <p:nvPr/>
        </p:nvSpPr>
        <p:spPr>
          <a:xfrm>
            <a:off x="6172202" y="1714115"/>
            <a:ext cx="5181600" cy="124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/>
              <a:t>What actions could other Australians have taken to change this situation?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4E8E33A5-E9BD-E94A-6E4E-5DEF2E95D185}"/>
              </a:ext>
            </a:extLst>
          </p:cNvPr>
          <p:cNvSpPr txBox="1">
            <a:spLocks/>
          </p:cNvSpPr>
          <p:nvPr/>
        </p:nvSpPr>
        <p:spPr>
          <a:xfrm>
            <a:off x="6096000" y="3093431"/>
            <a:ext cx="5181600" cy="124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/>
              <a:t>What are the possible benefits / risks of these actions?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330C576-9B08-7FDC-DBC5-EA51CC26D622}"/>
              </a:ext>
            </a:extLst>
          </p:cNvPr>
          <p:cNvCxnSpPr>
            <a:cxnSpLocks/>
          </p:cNvCxnSpPr>
          <p:nvPr/>
        </p:nvCxnSpPr>
        <p:spPr>
          <a:xfrm>
            <a:off x="6019800" y="1505239"/>
            <a:ext cx="0" cy="260377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F0D2BD07-CCB2-30A5-BD62-3A005BD87D0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70" t="32408" r="15196" b="26158"/>
          <a:stretch>
            <a:fillRect/>
          </a:stretch>
        </p:blipFill>
        <p:spPr>
          <a:xfrm>
            <a:off x="2452519" y="4109013"/>
            <a:ext cx="1790490" cy="226475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3F6D52A-233A-4215-DD2E-5663F5D981A3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70" t="32408" r="15196" b="26158"/>
          <a:stretch>
            <a:fillRect/>
          </a:stretch>
        </p:blipFill>
        <p:spPr>
          <a:xfrm flipH="1">
            <a:off x="7487164" y="4109013"/>
            <a:ext cx="1790490" cy="226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29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0C92FB6671B4A96BC31FEE5FCE1C9" ma:contentTypeVersion="16" ma:contentTypeDescription="Create a new document." ma:contentTypeScope="" ma:versionID="dac691ba770f02cbb49eeea15257a290">
  <xsd:schema xmlns:xsd="http://www.w3.org/2001/XMLSchema" xmlns:xs="http://www.w3.org/2001/XMLSchema" xmlns:p="http://schemas.microsoft.com/office/2006/metadata/properties" xmlns:ns2="d1419753-828b-47b9-a352-52c09f47d7c5" xmlns:ns3="7c55944e-ea0e-4133-9181-56fb97fec08b" targetNamespace="http://schemas.microsoft.com/office/2006/metadata/properties" ma:root="true" ma:fieldsID="c8fcbe2de77b4fa0d3d73e67009f3663" ns2:_="" ns3:_="">
    <xsd:import namespace="d1419753-828b-47b9-a352-52c09f47d7c5"/>
    <xsd:import namespace="7c55944e-ea0e-4133-9181-56fb97fec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19753-828b-47b9-a352-52c09f47d7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5d0671-6458-4e2a-ab8b-bc501bf39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5944e-ea0e-4133-9181-56fb97fec08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42eec1b-3c2d-4349-bd5f-781bbdf721db}" ma:internalName="TaxCatchAll" ma:showField="CatchAllData" ma:web="7c55944e-ea0e-4133-9181-56fb97fec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5944e-ea0e-4133-9181-56fb97fec08b" xsi:nil="true"/>
    <lcf76f155ced4ddcb4097134ff3c332f xmlns="d1419753-828b-47b9-a352-52c09f47d7c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0431317-F796-4FFE-B685-DB2AF95DC7DA}"/>
</file>

<file path=customXml/itemProps2.xml><?xml version="1.0" encoding="utf-8"?>
<ds:datastoreItem xmlns:ds="http://schemas.openxmlformats.org/officeDocument/2006/customXml" ds:itemID="{E91CE3BC-F813-47E2-9961-110CC1B34FC9}"/>
</file>

<file path=customXml/itemProps3.xml><?xml version="1.0" encoding="utf-8"?>
<ds:datastoreItem xmlns:ds="http://schemas.openxmlformats.org/officeDocument/2006/customXml" ds:itemID="{446D531B-138E-4ED7-BF6B-495B29542063}"/>
</file>

<file path=docProps/app.xml><?xml version="1.0" encoding="utf-8"?>
<Properties xmlns="http://schemas.openxmlformats.org/officeDocument/2006/extended-properties" xmlns:vt="http://schemas.openxmlformats.org/officeDocument/2006/docPropsVTypes">
  <TotalTime>1680</TotalTime>
  <Words>550</Words>
  <Application>Microsoft Office PowerPoint</Application>
  <PresentationFormat>Widescreen</PresentationFormat>
  <Paragraphs>62</Paragraphs>
  <Slides>10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Office Theme</vt:lpstr>
      <vt:lpstr>Lesson 4</vt:lpstr>
      <vt:lpstr>PowerPoint Presentation</vt:lpstr>
      <vt:lpstr>Let’s review some photos of work in the Pilbara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Jilalga Murray</dc:creator>
  <cp:lastModifiedBy>Jilalga Murray</cp:lastModifiedBy>
  <cp:revision>14</cp:revision>
  <dcterms:created xsi:type="dcterms:W3CDTF">2026-03-28T03:09:55Z</dcterms:created>
  <dcterms:modified xsi:type="dcterms:W3CDTF">2026-04-07T13:42:52Z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0x010100CFA0C92FB6671B4A96BC31FEE5FCE1C9</vt:lpwstr>
  </property>
</Properties>
</file>