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CA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78814" autoAdjust="0"/>
  </p:normalViewPr>
  <p:slideViewPr>
    <p:cSldViewPr snapToGrid="0">
      <p:cViewPr varScale="1">
        <p:scale>
          <a:sx n="74" d="100"/>
          <a:sy n="74" d="100"/>
        </p:scale>
        <p:origin x="114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E4A21-C5EE-4C3E-8F8D-E97392A0946B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8AB96-A040-49B5-BAB5-FB2EFA80EE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21604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was the citizenship status of Aboriginal people at this time?  </a:t>
            </a:r>
          </a:p>
          <a:p>
            <a:endParaRPr lang="en-US" dirty="0"/>
          </a:p>
          <a:p>
            <a:r>
              <a:rPr lang="en-US" dirty="0"/>
              <a:t>Is there such thing as a non-citizen? </a:t>
            </a:r>
          </a:p>
          <a:p>
            <a:endParaRPr lang="en-US" dirty="0"/>
          </a:p>
          <a:p>
            <a:r>
              <a:rPr lang="en-US" dirty="0"/>
              <a:t>What might it have been like to be one?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787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Remind students that legislation prior to 1900 would still govern Aboriginal Australians until it was amended.</a:t>
            </a:r>
          </a:p>
          <a:p>
            <a:endParaRPr lang="en-A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infer from the information on Western Australian laws discussed what restrictions were placed on Aboriginal people in WA </a:t>
            </a:r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[Note: inference is required as the laws do not specify what rights are NOT to be enjoyed by Aboriginal people.]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freedom to move around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had to work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Families could be kept apart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Government could prevent you from speaking your own language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Needed permission to marry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Unable to stay with family, speak their language etc, if they wanted citizen rights in the form of a ‘Native Pass’.</a:t>
            </a:r>
            <a:endParaRPr lang="en-AU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281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"Be aware some regional towns also had restrictions."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2564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Discussion points: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How would it feel if you were Aboriginal to choose between seeing your family and getting citizen rights? 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0048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EC582-E944-44B8-6FC5-599965DCB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C53729-2D5F-DDC2-DF64-2AD9B1F36C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990FF6-5E52-C00C-26D1-5EA3E165FF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Discussion points: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How would it feel if you were Aboriginal to choose between seeing your family and getting citizen rights? 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69D792-EA43-88C1-6C24-7151609988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47087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41A73-1538-CF52-C253-8328153F7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C7362E-E5EA-CC82-2FA0-0CC8DF72E0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622EE0-5B8E-9913-41F6-DD8EB85651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89A65-C855-1799-C0FE-619661A6BE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8AB96-A040-49B5-BAB5-FB2EFA80EE84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2059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02B59-65BB-EC30-2495-E5AEEAE0E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E047-9B29-F9D0-BE1D-07A6FD597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40E1-BE9C-4B5D-F5C5-3F3DBB6EC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4C60A-8B8C-CAF5-6A9D-1F9E3D97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C0CA5-2E73-90F6-44FA-CD1BD2B7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46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FF39-F394-2F7C-68B1-4612798D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5319F-6AD3-01F3-5C2B-83859B0BC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D16F3-8700-95F0-800B-68736BAC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F8A94-89D1-07B9-0A59-98F7DAD9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0894-3BA1-0EE0-1C16-A5601B4D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3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E7CE5-FA8A-CFF1-89FF-E7D249D7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0BF9-A9ED-4B76-0622-AE896A746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592B5-D85C-460D-E682-87CBEA8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6E74-8161-26D9-E2F7-69B53C62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DFFCA-FDE9-1D8F-B970-191C9E7B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59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0925A-E9D9-3BE8-4FB9-63E2940B8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9E798-A538-CC60-FCD0-F7702EF4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1CF1-8A38-ECD9-5277-7AFF27FD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152F4-46E2-7F64-8D8D-5280F365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5DFFF-939D-4412-7139-0265C509E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ECC45-BCE5-6E71-E08B-357D6CC9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67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D029-9271-45B6-3D9E-3C0B4AC93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BE53D-3705-2CCB-3DE8-BDA088E36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29084-E44B-3A13-4589-2F7B4631D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54CA8-84D0-672B-BB4C-322BC2142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7391B-E422-F69D-FFF7-972A4F612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30504-331A-399F-3CC2-084B33CB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AD1380-AF9F-0A5B-2BD5-4AF283F6E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17D29E-CC0D-47A5-CE49-10A659A9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25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4C42-A490-33FC-3DA7-DB2F527BC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A69429-4C2C-74FF-DBD4-D0DECC3E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82D8A-FA88-A72A-9C09-4EB9172F7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788ECE-936B-85B4-E42C-D08E5A09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03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9D6D0-346E-3674-30F1-94F85BF4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1A2BB-8C85-D670-C88D-4F3EFF79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108E-1BEC-146E-573C-3BEF5A72A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80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D19CC-8029-652F-8CB8-4393BC486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5E9F5-3345-5D75-337D-D9ECF1AF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02D05-86AF-4050-2BB7-8160B1239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AE70D-D78C-64C1-689D-5818F367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BFD40-699D-0E23-1B2B-1E1C103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AA341D-50FB-F600-BD5A-E446BFF55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2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296E-ACDC-6F7D-030E-308B319F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7ABE5-86A3-6A3B-042F-90D77D3E8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AB74C-88D4-BC32-B613-84EE2CA8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6BF4-74A9-35A2-3C19-B573B1C0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01F55-B5AA-BA84-7010-43E2826D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9BE87-DCEF-C28D-CCF8-F5A4FB42F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091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CC84-BACF-8FC9-2A66-9703CD0A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5CB85-D289-CC8C-16A8-A329DD53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C145-F78E-BF3B-71A7-A0B29246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5DBE-C5C4-0742-2BF3-ECCEDB35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508D-1B93-D6AE-619C-B061951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3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7DC72-0566-5DC8-CBCD-8768973589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EBF3A-8135-1328-AD2C-B912D388A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10FBC-630A-2922-CB68-1A725872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A817A-2EFB-938C-96F4-785FE9F9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ECF4C-9A6F-222F-FCA7-9F743E2E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7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6EC68-E776-69E0-AC58-8573F6396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A23A1-21D3-64EE-3D94-35374166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35712-EF6D-05B2-93E1-B174E5F0F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04A2-D3AD-F0D5-A26B-EE268EE91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3A76-DB53-6179-8616-6E20C770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702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www.noongarculture.org.au/list-of-wa-legislation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hyperlink" Target="https://culture.wa.gov.au/feature/perths-prohibited-are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hyperlink" Target="https://www.abc.net.au/education/restricted-rights-and-freedoms-discriminatory-laws/1392219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DA86B5D-ACEB-EF86-6A34-2F90DFC39B8C}"/>
              </a:ext>
            </a:extLst>
          </p:cNvPr>
          <p:cNvSpPr/>
          <p:nvPr/>
        </p:nvSpPr>
        <p:spPr>
          <a:xfrm>
            <a:off x="0" y="0"/>
            <a:ext cx="12192000" cy="6591759"/>
          </a:xfrm>
          <a:prstGeom prst="rect">
            <a:avLst/>
          </a:prstGeom>
          <a:solidFill>
            <a:srgbClr val="A6CAEC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61EA404-6BB6-133E-4307-05911156E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2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7E9187-3EA9-1491-3B17-48A543574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Intention: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Contrast citizens’ rights with the rights and restrictions of Aboriginal people in Western Australia during the early 20</a:t>
            </a:r>
            <a:r>
              <a:rPr lang="en-US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Century</a:t>
            </a:r>
            <a:endParaRPr lang="en-A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41161A-1110-D927-511C-46708ABBD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4115"/>
            <a:ext cx="5040854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 Criteria:</a:t>
            </a:r>
          </a:p>
          <a:p>
            <a:pPr>
              <a:lnSpc>
                <a:spcPct val="100000"/>
              </a:lnSpc>
            </a:pP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compare different historical sources to find answers to my questions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use criteria (such as dates) to find and record relevant information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display the information I have gathered in a chart and use it to compare the rights of different Australians in the early 20</a:t>
            </a:r>
            <a:r>
              <a:rPr lang="en-AU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Century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9F3A27-3316-F0ED-E14F-1224826A0E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60A66E-DC4C-3F6F-AE3B-AC5D935BAF14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4055FF-E55B-7CD3-FB18-29C8B1190D8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2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AD585-C33C-8CEE-A499-93FE03AB0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F34E28-D434-96AF-A46A-CAF4CA1163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3621" y="1107960"/>
            <a:ext cx="8176708" cy="4642080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was the citizenship status of Aboriginal people at this time?  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there such thing as a non-citizen? 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might it have been like to be one?</a:t>
            </a: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F61E62-D8AD-1293-7E46-1DAEB8447B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7B2B98A-631F-FBA6-08AF-26BC123A0F5B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4B5624-0500-D3A8-27F6-31B03BAF51F5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92D99C4-E16C-4FE6-728D-9ED7599A99B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98" r="35273" b="30905"/>
          <a:stretch>
            <a:fillRect/>
          </a:stretch>
        </p:blipFill>
        <p:spPr>
          <a:xfrm>
            <a:off x="2269180" y="4342758"/>
            <a:ext cx="2168190" cy="10958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D0EC98B-8ABD-356A-1CDA-F96893EE4973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92" r="54031" b="49020"/>
          <a:stretch>
            <a:fillRect/>
          </a:stretch>
        </p:blipFill>
        <p:spPr>
          <a:xfrm>
            <a:off x="4541527" y="2909572"/>
            <a:ext cx="3655620" cy="252902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9D466609-CA54-ED29-1787-1ED12E6DC7FC}"/>
              </a:ext>
            </a:extLst>
          </p:cNvPr>
          <p:cNvGrpSpPr/>
          <p:nvPr/>
        </p:nvGrpSpPr>
        <p:grpSpPr>
          <a:xfrm>
            <a:off x="1181073" y="4550454"/>
            <a:ext cx="983950" cy="1259596"/>
            <a:chOff x="1181073" y="4550454"/>
            <a:chExt cx="983950" cy="125959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97B82B-40B3-5AF2-3E0A-FF70DC5FE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627" t="53467" r="16424" b="17485"/>
            <a:stretch>
              <a:fillRect/>
            </a:stretch>
          </p:blipFill>
          <p:spPr>
            <a:xfrm>
              <a:off x="1428953" y="4756945"/>
              <a:ext cx="736070" cy="105310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D14236C-18FF-939D-27FE-089F8E9A285E}"/>
                </a:ext>
              </a:extLst>
            </p:cNvPr>
            <p:cNvSpPr/>
            <p:nvPr/>
          </p:nvSpPr>
          <p:spPr>
            <a:xfrm>
              <a:off x="1181073" y="4550454"/>
              <a:ext cx="495759" cy="4076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5A31B68A-5F3B-96B8-E026-D521EC57A91F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22" t="15372" r="-522" b="52055"/>
          <a:stretch>
            <a:fillRect/>
          </a:stretch>
        </p:blipFill>
        <p:spPr>
          <a:xfrm flipH="1">
            <a:off x="9161043" y="2353022"/>
            <a:ext cx="2052011" cy="165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F7084-1F30-9E9F-974D-7F05E1FC5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218DA5-5C3F-3931-035E-DDBA55F917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2B0A3BD-3787-475D-072C-B6C6C56EEDA1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B689F6-0B0D-A8FD-5A6D-D436553F1002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Placeholder 5">
            <a:hlinkClick r:id="rId4"/>
            <a:extLst>
              <a:ext uri="{FF2B5EF4-FFF2-40B4-BE49-F238E27FC236}">
                <a16:creationId xmlns:a16="http://schemas.microsoft.com/office/drawing/2014/main" id="{5AACD8D1-B1D3-E067-B377-2573FA21DF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779"/>
          <a:stretch>
            <a:fillRect/>
          </a:stretch>
        </p:blipFill>
        <p:spPr>
          <a:xfrm>
            <a:off x="1333959" y="1763603"/>
            <a:ext cx="4616068" cy="41447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A81550E-8B54-94E4-E556-6F94219926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7202" y="1753541"/>
            <a:ext cx="1615805" cy="1615805"/>
          </a:xfrm>
          <a:prstGeom prst="rect">
            <a:avLst/>
          </a:prstGeom>
        </p:spPr>
      </p:pic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C3978D6-0BEB-564D-DB1D-717CDC0CA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9109" y="1884790"/>
            <a:ext cx="2927909" cy="14056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sz="2000" dirty="0"/>
              <a:t>1. Follow the link to this website </a:t>
            </a:r>
          </a:p>
          <a:p>
            <a:pPr marL="0" indent="0">
              <a:buNone/>
            </a:pPr>
            <a:r>
              <a:rPr lang="en-AU" sz="2000" dirty="0"/>
              <a:t>2. Scan through the names of the legislation in the left column to find the dates you need: </a:t>
            </a:r>
            <a:r>
              <a:rPr lang="en-AU" sz="2000" b="1" dirty="0"/>
              <a:t>1900-1945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068E96-2B87-83CE-4E45-1E4EC7538DAD}"/>
              </a:ext>
            </a:extLst>
          </p:cNvPr>
          <p:cNvSpPr txBox="1"/>
          <p:nvPr/>
        </p:nvSpPr>
        <p:spPr>
          <a:xfrm>
            <a:off x="6217032" y="3508485"/>
            <a:ext cx="505790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Choose </a:t>
            </a:r>
            <a:r>
              <a:rPr lang="en-AU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pieces of legislation </a:t>
            </a:r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this date range to share with the class.</a:t>
            </a:r>
            <a:b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AU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Get ready to share:</a:t>
            </a:r>
          </a:p>
          <a:p>
            <a:pPr marL="742950" lvl="1" indent="-285750">
              <a:buFontTx/>
              <a:buChar char="-"/>
            </a:pPr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the name of this legislation?</a:t>
            </a:r>
          </a:p>
          <a:p>
            <a:pPr marL="742950" lvl="1" indent="-285750">
              <a:buFontTx/>
              <a:buChar char="-"/>
            </a:pPr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does the description say?</a:t>
            </a:r>
          </a:p>
          <a:p>
            <a:pPr marL="742950" lvl="1" indent="-285750">
              <a:buFontTx/>
              <a:buChar char="-"/>
            </a:pPr>
            <a:r>
              <a:rPr lang="en-AU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would this affect Aboriginal Australians?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895C40A-77F0-9777-093C-D14323996508}"/>
              </a:ext>
            </a:extLst>
          </p:cNvPr>
          <p:cNvSpPr/>
          <p:nvPr/>
        </p:nvSpPr>
        <p:spPr>
          <a:xfrm>
            <a:off x="6327202" y="1762696"/>
            <a:ext cx="4801237" cy="1571737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2" name="Title 3">
            <a:extLst>
              <a:ext uri="{FF2B5EF4-FFF2-40B4-BE49-F238E27FC236}">
                <a16:creationId xmlns:a16="http://schemas.microsoft.com/office/drawing/2014/main" id="{4CFC395E-1DD7-62FC-810E-3FE118F9B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564" y="371152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were the laws that governed Aboriginal Australians </a:t>
            </a:r>
            <a:b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from 1900-1945?</a:t>
            </a:r>
          </a:p>
        </p:txBody>
      </p:sp>
    </p:spTree>
    <p:extLst>
      <p:ext uri="{BB962C8B-B14F-4D97-AF65-F5344CB8AC3E}">
        <p14:creationId xmlns:p14="http://schemas.microsoft.com/office/powerpoint/2010/main" val="417994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825F2-7DA6-715B-C765-27D8F0EC0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E3B4C45-0A5C-A9CC-9967-C8C44FD44C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0533" y="1838503"/>
            <a:ext cx="5256213" cy="3103432"/>
          </a:xfrm>
        </p:spPr>
        <p:txBody>
          <a:bodyPr/>
          <a:lstStyle/>
          <a:p>
            <a:pPr marL="285750" indent="-285750">
              <a:lnSpc>
                <a:spcPct val="100000"/>
              </a:lnSpc>
            </a:pP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does “Freedom of Movement” mean?</a:t>
            </a:r>
          </a:p>
          <a:p>
            <a:pPr marL="285750" indent="-285750">
              <a:lnSpc>
                <a:spcPct val="100000"/>
              </a:lnSpc>
            </a:pP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area is shown on </a:t>
            </a:r>
            <a:b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map?</a:t>
            </a:r>
          </a:p>
          <a:p>
            <a:pPr marL="285750" indent="-285750">
              <a:lnSpc>
                <a:spcPct val="100000"/>
              </a:lnSpc>
            </a:pP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 the red lines </a:t>
            </a:r>
            <a:b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indicate?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47889E-FC1D-4B22-533C-B7922778B3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4FDEB89-BB75-61DA-FB80-B963F0EFDC76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14F988-9279-D636-1ECC-2EF9C0849B09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hlinkClick r:id="rId4"/>
            <a:extLst>
              <a:ext uri="{FF2B5EF4-FFF2-40B4-BE49-F238E27FC236}">
                <a16:creationId xmlns:a16="http://schemas.microsoft.com/office/drawing/2014/main" id="{6D94CE99-A829-CCC3-E084-E447223752E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9987" t="499" r="19149" b="-497"/>
          <a:stretch>
            <a:fillRect/>
          </a:stretch>
        </p:blipFill>
        <p:spPr>
          <a:xfrm>
            <a:off x="5359112" y="513229"/>
            <a:ext cx="5853942" cy="5676994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11" name="Title 3">
            <a:extLst>
              <a:ext uri="{FF2B5EF4-FFF2-40B4-BE49-F238E27FC236}">
                <a16:creationId xmlns:a16="http://schemas.microsoft.com/office/drawing/2014/main" id="{939ADE52-3A29-6E5A-1766-F7048C15B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946" y="590503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Perth Prohibited Area</a:t>
            </a:r>
          </a:p>
        </p:txBody>
      </p:sp>
    </p:spTree>
    <p:extLst>
      <p:ext uri="{BB962C8B-B14F-4D97-AF65-F5344CB8AC3E}">
        <p14:creationId xmlns:p14="http://schemas.microsoft.com/office/powerpoint/2010/main" val="1621726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3EE4C-6452-73D1-0EF7-8AECD2F3E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84F06-8E52-3FE9-8E08-8DC24B65D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8" y="1572286"/>
            <a:ext cx="5351692" cy="4642081"/>
          </a:xfrm>
        </p:spPr>
        <p:txBody>
          <a:bodyPr>
            <a:normAutofit lnSpcReduction="10000"/>
          </a:bodyPr>
          <a:lstStyle/>
          <a:p>
            <a:pPr marL="0" lvl="0" indent="0">
              <a:spcAft>
                <a:spcPts val="600"/>
              </a:spcAft>
              <a:buNone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Requirements: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Spoke English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Were healthy and had </a:t>
            </a:r>
            <a:b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no diseases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Lived in a similar way to </a:t>
            </a:r>
            <a:b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white people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Could manage money 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Worked in a job, and</a:t>
            </a:r>
          </a:p>
          <a:p>
            <a:pPr lvl="0">
              <a:spcAft>
                <a:spcPts val="600"/>
              </a:spcAft>
              <a:buFont typeface="Wingdings" pitchFamily="2" charset="2"/>
              <a:buChar char="ü"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Had stopped seeing their </a:t>
            </a:r>
            <a:b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Aboriginal family and friends.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C0747E-298B-6767-4169-A1A5CCA959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F0D1F1B-7561-2EC8-49FB-E3F241E4EB50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CE4D7D-5BF4-3740-4839-E0DE6A7D2E5D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295C807-8617-A4D3-E430-614BFF23CF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7046" r="-1" b="-1981"/>
          <a:stretch>
            <a:fillRect/>
          </a:stretch>
        </p:blipFill>
        <p:spPr>
          <a:xfrm>
            <a:off x="5486399" y="1300458"/>
            <a:ext cx="5905493" cy="4913909"/>
          </a:xfrm>
          <a:prstGeom prst="rect">
            <a:avLst/>
          </a:prstGeom>
        </p:spPr>
      </p:pic>
      <p:sp>
        <p:nvSpPr>
          <p:cNvPr id="13" name="Title 3">
            <a:extLst>
              <a:ext uri="{FF2B5EF4-FFF2-40B4-BE49-F238E27FC236}">
                <a16:creationId xmlns:a16="http://schemas.microsoft.com/office/drawing/2014/main" id="{4A612591-B56B-FD6A-769F-656DD8EDC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03175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Native Citizenship  Rights Act, 1944</a:t>
            </a:r>
          </a:p>
        </p:txBody>
      </p:sp>
    </p:spTree>
    <p:extLst>
      <p:ext uri="{BB962C8B-B14F-4D97-AF65-F5344CB8AC3E}">
        <p14:creationId xmlns:p14="http://schemas.microsoft.com/office/powerpoint/2010/main" val="1626701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9E456-8041-E9F7-ECE7-E9C16141F2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CB451DB-BE72-C9BC-5065-5EC8AB5FB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59066" y="5753864"/>
            <a:ext cx="8473868" cy="630001"/>
          </a:xfrm>
        </p:spPr>
        <p:txBody>
          <a:bodyPr>
            <a:noAutofit/>
          </a:bodyPr>
          <a:lstStyle/>
          <a:p>
            <a:pPr marL="0" lvl="0" indent="0">
              <a:spcAft>
                <a:spcPts val="600"/>
              </a:spcAft>
              <a:buNone/>
            </a:pPr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would you feel as an Aboriginal Australian at this time?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C16701-BA5D-F037-C52A-21A93D88AB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6C8953E-2364-5DFB-7FAA-6E6490A46037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E4E95B-7E4A-715A-2560-8FD67BA4C8C4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C30FE968-1C79-FD05-8DE1-5B67A7683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066" y="403175"/>
            <a:ext cx="9496322" cy="1325563"/>
          </a:xfrm>
        </p:spPr>
        <p:txBody>
          <a:bodyPr>
            <a:normAutofit/>
          </a:bodyPr>
          <a:lstStyle/>
          <a:p>
            <a:r>
              <a:rPr lang="en-A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Watch </a:t>
            </a:r>
            <a:r>
              <a:rPr lang="en-AU" sz="26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26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Restricted Rights and Freedoms: Discriminatory laws”</a:t>
            </a:r>
            <a:endParaRPr lang="en-AU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Content Placeholder 4">
            <a:hlinkClick r:id="rId4"/>
            <a:extLst>
              <a:ext uri="{FF2B5EF4-FFF2-40B4-BE49-F238E27FC236}">
                <a16:creationId xmlns:a16="http://schemas.microsoft.com/office/drawing/2014/main" id="{CDC4034C-499C-2704-50E2-D5370E4FF7C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7425"/>
          <a:stretch>
            <a:fillRect/>
          </a:stretch>
        </p:blipFill>
        <p:spPr>
          <a:xfrm>
            <a:off x="2112135" y="1326711"/>
            <a:ext cx="7765961" cy="436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47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E60C8-B133-4F22-6ED6-DC4FD8C41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314804-3EAA-244C-93E3-30797C9860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0533" y="1606684"/>
            <a:ext cx="5256213" cy="442899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600" dirty="0"/>
              <a:t>Consider what we have learned about Australian society and laws in the early 20</a:t>
            </a:r>
            <a:r>
              <a:rPr lang="en-US" sz="2600" baseline="30000" dirty="0"/>
              <a:t>th</a:t>
            </a:r>
            <a:r>
              <a:rPr lang="en-US" sz="2600" dirty="0"/>
              <a:t> Century: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What rights were held by all Australians?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What rights were only held by Australian citizens?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What restrictions were placed </a:t>
            </a:r>
            <a:br>
              <a:rPr lang="en-US" dirty="0"/>
            </a:br>
            <a:r>
              <a:rPr lang="en-US" dirty="0"/>
              <a:t>on Aboriginal Australians?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2A929C-2ECB-D286-1081-A6D47B7D6F9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6056A2E-0150-A661-E37B-9E5751897639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162B62-0936-090E-6013-57722164E963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2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88E8D1A1-32B6-108B-B8D3-91D12D2DF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946" y="410197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Compare and Contrast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8456AD-7831-9A6A-125C-34850DEEC9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746" y="1722881"/>
            <a:ext cx="5153257" cy="364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62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0C92FB6671B4A96BC31FEE5FCE1C9" ma:contentTypeVersion="16" ma:contentTypeDescription="Create a new document." ma:contentTypeScope="" ma:versionID="dac691ba770f02cbb49eeea15257a290">
  <xsd:schema xmlns:xsd="http://www.w3.org/2001/XMLSchema" xmlns:xs="http://www.w3.org/2001/XMLSchema" xmlns:p="http://schemas.microsoft.com/office/2006/metadata/properties" xmlns:ns2="d1419753-828b-47b9-a352-52c09f47d7c5" xmlns:ns3="7c55944e-ea0e-4133-9181-56fb97fec08b" targetNamespace="http://schemas.microsoft.com/office/2006/metadata/properties" ma:root="true" ma:fieldsID="c8fcbe2de77b4fa0d3d73e67009f3663" ns2:_="" ns3:_="">
    <xsd:import namespace="d1419753-828b-47b9-a352-52c09f47d7c5"/>
    <xsd:import namespace="7c55944e-ea0e-4133-9181-56fb97fec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19753-828b-47b9-a352-52c09f47d7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5d0671-6458-4e2a-ab8b-bc501bf39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5944e-ea0e-4133-9181-56fb97fec08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42eec1b-3c2d-4349-bd5f-781bbdf721db}" ma:internalName="TaxCatchAll" ma:showField="CatchAllData" ma:web="7c55944e-ea0e-4133-9181-56fb97fec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5944e-ea0e-4133-9181-56fb97fec08b" xsi:nil="true"/>
    <lcf76f155ced4ddcb4097134ff3c332f xmlns="d1419753-828b-47b9-a352-52c09f47d7c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61DE9D6-CB0E-4297-9D57-EA7CCC103DA0}"/>
</file>

<file path=customXml/itemProps2.xml><?xml version="1.0" encoding="utf-8"?>
<ds:datastoreItem xmlns:ds="http://schemas.openxmlformats.org/officeDocument/2006/customXml" ds:itemID="{7FBA1C31-8486-4135-B1B3-E6DBC7016E4A}"/>
</file>

<file path=customXml/itemProps3.xml><?xml version="1.0" encoding="utf-8"?>
<ds:datastoreItem xmlns:ds="http://schemas.openxmlformats.org/officeDocument/2006/customXml" ds:itemID="{3D5BC465-0880-4C4F-A5FD-39AC15C0EF81}"/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631</Words>
  <Application>Microsoft Office PowerPoint</Application>
  <PresentationFormat>Widescreen</PresentationFormat>
  <Paragraphs>69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Wingdings</vt:lpstr>
      <vt:lpstr>Office Theme</vt:lpstr>
      <vt:lpstr>Lesson 2</vt:lpstr>
      <vt:lpstr>PowerPoint Presentation</vt:lpstr>
      <vt:lpstr>What were the laws that governed Aboriginal Australians  from 1900-1945?</vt:lpstr>
      <vt:lpstr>Perth Prohibited Area</vt:lpstr>
      <vt:lpstr>Native Citizenship  Rights Act, 1944</vt:lpstr>
      <vt:lpstr>Watch “Restricted Rights and Freedoms: Discriminatory laws”</vt:lpstr>
      <vt:lpstr>Compare and Contrast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Jilalga Murray</dc:creator>
  <cp:lastModifiedBy>Jilalga Murray</cp:lastModifiedBy>
  <cp:revision>6</cp:revision>
  <dcterms:created xsi:type="dcterms:W3CDTF">2026-03-28T03:09:55Z</dcterms:created>
  <dcterms:modified xsi:type="dcterms:W3CDTF">2026-03-29T11:39:08Z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0x010100CFA0C92FB6671B4A96BC31FEE5FCE1C9</vt:lpwstr>
  </property>
</Properties>
</file>