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62" r:id="rId4"/>
    <p:sldId id="260" r:id="rId5"/>
    <p:sldId id="259" r:id="rId6"/>
    <p:sldId id="261" r:id="rId7"/>
    <p:sldId id="263" r:id="rId8"/>
    <p:sldId id="26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81961" autoAdjust="0"/>
  </p:normalViewPr>
  <p:slideViewPr>
    <p:cSldViewPr snapToGrid="0">
      <p:cViewPr varScale="1">
        <p:scale>
          <a:sx n="83" d="100"/>
          <a:sy n="83" d="100"/>
        </p:scale>
        <p:origin x="828" y="90"/>
      </p:cViewPr>
      <p:guideLst/>
    </p:cSldViewPr>
  </p:slideViewPr>
  <p:outlineViewPr>
    <p:cViewPr>
      <p:scale>
        <a:sx n="33" d="100"/>
        <a:sy n="33" d="100"/>
      </p:scale>
      <p:origin x="0" y="-286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068885-AABD-4EE0-8CA6-6514ABCA4B23}" type="datetimeFigureOut">
              <a:rPr lang="en-AU" smtClean="0"/>
              <a:t>30/03/2026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409F87-E61D-48A4-93AA-2AB130DAAE1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342717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409F87-E61D-48A4-93AA-2AB130DAAE14}" type="slidenum">
              <a:rPr lang="en-AU" smtClean="0"/>
              <a:t>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689674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What was Federation? (When all the States came together as a Nation.)</a:t>
            </a:r>
          </a:p>
          <a:p>
            <a:r>
              <a:rPr lang="en-A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When did it occur?  (In 1901)</a:t>
            </a:r>
          </a:p>
          <a:p>
            <a:r>
              <a:rPr lang="en-A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What was the Law which brought all the States together as a Federation?  (The Australian Constitution.)</a:t>
            </a:r>
          </a:p>
          <a:p>
            <a:r>
              <a:rPr lang="en-A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Were all Australians recognised as citizens equally under the Constitution?  (Yes/No.)</a:t>
            </a:r>
          </a:p>
          <a:p>
            <a:r>
              <a:rPr lang="en-A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Where do we go to find out about what rights we have as citizens of Australia?  (The Constitution).</a:t>
            </a:r>
          </a:p>
          <a:p>
            <a:r>
              <a:rPr lang="en-A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Did all Australians get recognised as having the same rights under the Constitution?  (We need to find out – some students may already know)</a:t>
            </a:r>
          </a:p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409F87-E61D-48A4-93AA-2AB130DAAE14}" type="slidenum">
              <a:rPr lang="en-AU" smtClean="0"/>
              <a:t>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068494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EE3456-8E05-745B-3ECD-CD97C2843F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D134249-D52E-1CA2-610D-FBD57B2F092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6D4C46D-0134-FEE8-D035-0FEF7BED6C3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333AFA-32D7-6A94-1779-B24A6AFCB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409F87-E61D-48A4-93AA-2AB130DAAE14}" type="slidenum">
              <a:rPr lang="en-AU" smtClean="0"/>
              <a:t>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726489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Show whole video and note ‘big ideas’ at following points:</a:t>
            </a:r>
          </a:p>
          <a:p>
            <a:r>
              <a:rPr lang="en-A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Democracy (at 2:24 mins) - ‘no matter how powerful or ordinary you are’</a:t>
            </a:r>
          </a:p>
          <a:p>
            <a:r>
              <a:rPr lang="en-A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Rule of Law (at 2:40 mins) - ‘a set of rules that everyone has to follow’, where ‘everyone is equal under the rule of law, even the King’ </a:t>
            </a:r>
          </a:p>
          <a:p>
            <a:r>
              <a:rPr lang="en-A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Separation of Powers (at 3:08 mins) Federalism (at 3:20 mins)</a:t>
            </a:r>
          </a:p>
          <a:p>
            <a:r>
              <a:rPr lang="en-A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Rights (at 3:50 mins) </a:t>
            </a:r>
          </a:p>
          <a:p>
            <a:r>
              <a:rPr lang="en-A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Nationhood (at 4:15 mins)</a:t>
            </a:r>
          </a:p>
          <a:p>
            <a:r>
              <a:rPr lang="en-A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en-A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At 4:20 mins [show on slide as they are identified by students].</a:t>
            </a:r>
          </a:p>
          <a:p>
            <a:r>
              <a:rPr lang="en-A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State that the learning focus is on the Rights held by citizens which the constitution protects.</a:t>
            </a:r>
          </a:p>
          <a:p>
            <a:r>
              <a:rPr lang="en-A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lvl="0"/>
            <a:r>
              <a:rPr lang="en-AU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‘the people that wrote the Constitution thought that taking away someone’s land without paying for it was a terrible thing to do’</a:t>
            </a:r>
          </a:p>
          <a:p>
            <a:pPr lvl="0"/>
            <a:r>
              <a:rPr lang="en-AU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right to believe in your own religion (at 4:00 mins).</a:t>
            </a:r>
            <a:endParaRPr lang="en-AU" sz="1200" i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A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Direct students to look for information about Aboriginal rights (these rights are not articulated, and students need to surmise for themselves why this information is missing)</a:t>
            </a:r>
          </a:p>
          <a:p>
            <a:r>
              <a:rPr lang="en-A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en-A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What questions does the video raise?  What did the video say about Aboriginal people?  (That they ‘were excluded at the time’, at 5:30 mins).</a:t>
            </a:r>
          </a:p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409F87-E61D-48A4-93AA-2AB130DAAE14}" type="slidenum">
              <a:rPr lang="en-AU" smtClean="0"/>
              <a:t>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263650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F3E036-6CC0-591D-5CE3-A6725F17A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92F6ACB-B4FC-FAE2-36CD-B9740CC59AB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28BD521-1C0E-20CC-CD94-2B1043E41F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/>
              <a:t>What Rights are mentioned in the video?</a:t>
            </a:r>
            <a:br>
              <a:rPr lang="en-AU" dirty="0"/>
            </a:br>
            <a:r>
              <a:rPr lang="en-AU" dirty="0"/>
              <a:t>(can rewatch to listen for these)</a:t>
            </a:r>
          </a:p>
          <a:p>
            <a:endParaRPr lang="en-AU" dirty="0"/>
          </a:p>
          <a:p>
            <a:r>
              <a:rPr lang="en-A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Rights:</a:t>
            </a:r>
            <a:br>
              <a:rPr lang="en-A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endParaRPr lang="en-A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>
              <a:buFontTx/>
              <a:buChar char="-"/>
            </a:pPr>
            <a:r>
              <a:rPr lang="en-A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Nobody could take your land from you</a:t>
            </a:r>
          </a:p>
          <a:p>
            <a:pPr marL="171450" indent="-171450">
              <a:buFontTx/>
              <a:buChar char="-"/>
            </a:pPr>
            <a:r>
              <a:rPr lang="en-A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Free to follow your own religion</a:t>
            </a:r>
            <a:endParaRPr lang="en-AU" dirty="0"/>
          </a:p>
          <a:p>
            <a:endParaRPr lang="en-AU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3680B95-EDDE-7E80-1EEE-BB5F53FB04E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409F87-E61D-48A4-93AA-2AB130DAAE14}" type="slidenum">
              <a:rPr lang="en-AU" smtClean="0"/>
              <a:t>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93421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F5552C-20BF-E4D0-6BAA-7DB021463F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4B1E090-FF04-4B1A-5FCB-8CDF965DA5B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223A07E-A5D1-32A2-CAA7-A6EF6CF3099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55397F-7EDE-D4AE-21E6-4E93BB470E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409F87-E61D-48A4-93AA-2AB130DAAE14}" type="slidenum">
              <a:rPr lang="en-AU" smtClean="0"/>
              <a:t>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517446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EF68E2-1875-5F7B-13A7-F53EEF7273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954033F-369E-4AA7-FC86-8EA2EE57414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27A18B5-F3C2-44DE-3230-64E72951661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Add further points to KWL Chart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A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Questions to investigate next lesson:</a:t>
            </a:r>
            <a:br>
              <a:rPr lang="en-A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AU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Aboriginal people are not counted in the Constitution, does this mean they are citizens? </a:t>
            </a:r>
            <a:br>
              <a:rPr lang="en-AU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AU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What rights might they have?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Where are those rights defined?</a:t>
            </a:r>
          </a:p>
          <a:p>
            <a:endParaRPr lang="en-AU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F81113-78A9-4DF3-A28A-7B822D61979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409F87-E61D-48A4-93AA-2AB130DAAE14}" type="slidenum">
              <a:rPr lang="en-AU" smtClean="0"/>
              <a:t>8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10589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B02B59-65BB-EC30-2495-E5AEEAE0ED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6DE047-9B29-F9D0-BE1D-07A6FD597D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8340E1-BE9C-4B5D-F5C5-3F3DBB6EC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30/03/2026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14C60A-8B8C-CAF5-6A9D-1F9E3D97D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FC0CA5-2E73-90F6-44FA-CD1BD2B79C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944610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E4FF39-F394-2F7C-68B1-4612798D2D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F5319F-6AD3-01F3-5C2B-83859B0BCF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4D16F3-8700-95F0-800B-68736BACBD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30/03/2026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8F8A94-89D1-07B9-0A59-98F7DAD9BE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DE0894-3BA1-0EE0-1C16-A5601B4DD3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413557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2E7CE5-FA8A-CFF1-89FF-E7D249D7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AF0BF9-A9ED-4B76-0622-AE896A746C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7592B5-D85C-460D-E682-87CBEA8EDF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30/03/2026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816E74-8161-26D9-E2F7-69B53C628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BDFFCA-FDE9-1D8F-B970-191C9E7B7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15922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20925A-E9D9-3BE8-4FB9-63E2940B8C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A9E798-A538-CC60-FCD0-F7702EF467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D81CF1-8A38-ECD9-5277-7AFF27FD7F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C152F4-46E2-7F64-8D8D-5280F3657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30/03/2026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55DFFF-939D-4412-7139-0265C509E4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AECC45-BCE5-6E71-E08B-357D6CC93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66710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7BD029-9271-45B6-3D9E-3C0B4AC93D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8BE53D-3705-2CCB-3DE8-BDA088E36E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E29084-E44B-3A13-4589-2F7B4631D8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D354CA8-84D0-672B-BB4C-322BC21429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087391B-E422-F69D-FFF7-972A4F612C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2B30504-331A-399F-3CC2-084B33CBAC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30/03/2026</a:t>
            </a:fld>
            <a:endParaRPr lang="en-A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BAD1380-AF9F-0A5B-2BD5-4AF283F6E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F17D29E-CC0D-47A5-CE49-10A659A97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02567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034C42-A490-33FC-3DA7-DB2F527BCD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CA69429-4C2C-74FF-DBD4-D0DECC3E69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30/03/2026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2682D8A-FA88-A72A-9C09-4EB9172F7B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788ECE-936B-85B4-E42C-D08E5A09C8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803834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DD9D6D0-346E-3674-30F1-94F85BF48C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30/03/2026</a:t>
            </a:fld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21A2BB-8C85-D670-C88D-4F3EFF79B0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64108E-1BEC-146E-573C-3BEF5A72A9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938029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D19CC-8029-652F-8CB8-4393BC4861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25E9F5-3345-5D75-337D-D9ECF1AFDA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902D05-86AF-4050-2BB7-8160B1239E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2AE70D-D78C-64C1-689D-5818F36710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30/03/2026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8BFD40-699D-0E23-1B2B-1E1C1030E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AA341D-50FB-F600-BD5A-E446BFF55E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2293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F296E-ACDC-6F7D-030E-308B319FE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077ABE5-86A3-6A3B-042F-90D77D3E8E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1AB74C-88D4-BC32-B613-84EE2CA833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D96BF4-74A9-35A2-3C19-B573B1C01F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30/03/2026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201F55-B5AA-BA84-7010-43E2826DD9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C9BE87-DCEF-C28D-CCF8-F5A4FB42F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60915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4CC84-BACF-8FC9-2A66-9703CD0A7B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715CB85-D289-CC8C-16A8-A329DD53BE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50C145-F78E-BF3B-71A7-A0B2924628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30/03/2026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CD5DBE-C5C4-0742-2BF3-ECCEDB35D2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E3508D-1B93-D6AE-619C-B06195133A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23803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0B7DC72-0566-5DC8-CBCD-8768973589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9EBF3A-8135-1328-AD2C-B912D388A9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010FBC-630A-2922-CB68-1A7258721D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30/03/2026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EA817A-2EFB-938C-96F4-785FE9F96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4ECF4C-9A6F-222F-FCA7-9F743E2E4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76781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206EC68-E776-69E0-AC58-8573F63961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1A23A1-21D3-64EE-3D94-35374166F6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135712-EF6D-05B2-93E1-B174E5F0F4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BE6FFB0-9BB9-4532-B642-38631958CE00}" type="datetimeFigureOut">
              <a:rPr lang="en-AU" smtClean="0"/>
              <a:t>30/03/2026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B604A2-D3AD-F0D5-A26B-EE268EE910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423A76-DB53-6179-8616-6E20C77075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97028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4.xml"/><Relationship Id="rId1" Type="http://schemas.openxmlformats.org/officeDocument/2006/relationships/video" Target="https://www.youtube.com/embed/VLzBGx1mf84?feature=oembed" TargetMode="External"/><Relationship Id="rId6" Type="http://schemas.openxmlformats.org/officeDocument/2006/relationships/hyperlink" Target="http://www.australianconstitutioncentre.org.au/" TargetMode="External"/><Relationship Id="rId5" Type="http://schemas.openxmlformats.org/officeDocument/2006/relationships/image" Target="../media/image6.jpe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FD5856A-FF84-3099-C843-7264BBDDF6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852"/>
            <a:ext cx="12192000" cy="6589776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061EA404-6BB6-133E-4307-05911156EE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Lesson 1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D7E9187-3EA9-1491-3B17-48A543574D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714115"/>
            <a:ext cx="5181600" cy="4642080"/>
          </a:xfrm>
        </p:spPr>
        <p:txBody>
          <a:bodyPr/>
          <a:lstStyle/>
          <a:p>
            <a:pPr marL="0" indent="0">
              <a:buNone/>
            </a:pPr>
            <a:r>
              <a:rPr lang="en-AU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Lesson Intentions:</a:t>
            </a:r>
          </a:p>
          <a:p>
            <a:r>
              <a:rPr lang="en-A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Describe the rights held by Australian Citizens in the first part of the 20</a:t>
            </a:r>
            <a:r>
              <a:rPr lang="en-AU" sz="2400" baseline="30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A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Century</a:t>
            </a:r>
          </a:p>
          <a:p>
            <a:r>
              <a:rPr lang="en-A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Identify whether First Nations people had the same rights.</a:t>
            </a:r>
          </a:p>
          <a:p>
            <a:pPr marL="0" indent="0">
              <a:buNone/>
            </a:pPr>
            <a:endParaRPr lang="en-AU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AU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141161A-1110-D927-511C-46708ABBD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714115"/>
            <a:ext cx="5040854" cy="4642080"/>
          </a:xfrm>
        </p:spPr>
        <p:txBody>
          <a:bodyPr/>
          <a:lstStyle/>
          <a:p>
            <a:pPr marL="0" indent="0">
              <a:buNone/>
            </a:pPr>
            <a:r>
              <a:rPr lang="en-AU" b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Success Criteria:</a:t>
            </a:r>
            <a:endParaRPr lang="en-AU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A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 can explain the key values of the Australian Constitution</a:t>
            </a:r>
          </a:p>
          <a:p>
            <a:r>
              <a:rPr lang="en-A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 can evaluate whether the Constitution represented the rights of ALL Australians</a:t>
            </a:r>
          </a:p>
          <a:p>
            <a:r>
              <a:rPr lang="en-A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 can develop questions to investigate the rights of  First Nations Australians in the early years of the 20</a:t>
            </a:r>
            <a:r>
              <a:rPr lang="en-AU" sz="2400" baseline="30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A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Century </a:t>
            </a:r>
          </a:p>
          <a:p>
            <a:endParaRPr lang="en-AU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79F3A27-3316-F0ED-E14F-1224826A0E8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9580" t="24222" r="18558"/>
          <a:stretch>
            <a:fillRect/>
          </a:stretch>
        </p:blipFill>
        <p:spPr>
          <a:xfrm flipH="1">
            <a:off x="11213054" y="6594438"/>
            <a:ext cx="978946" cy="27432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A60A66E-DC4C-3F6F-AE3B-AC5D935BAF14}"/>
              </a:ext>
            </a:extLst>
          </p:cNvPr>
          <p:cNvSpPr/>
          <p:nvPr/>
        </p:nvSpPr>
        <p:spPr>
          <a:xfrm>
            <a:off x="0" y="6594438"/>
            <a:ext cx="11213054" cy="274320"/>
          </a:xfrm>
          <a:prstGeom prst="rect">
            <a:avLst/>
          </a:prstGeom>
          <a:solidFill>
            <a:srgbClr val="A6CA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04055FF-E55B-7CD3-FB18-29C8B1190D8B}"/>
              </a:ext>
            </a:extLst>
          </p:cNvPr>
          <p:cNvSpPr txBox="1"/>
          <p:nvPr/>
        </p:nvSpPr>
        <p:spPr>
          <a:xfrm>
            <a:off x="839788" y="6594438"/>
            <a:ext cx="609420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  <a:tabLst>
                <a:tab pos="2865755" algn="ctr"/>
                <a:tab pos="5731510" algn="r"/>
              </a:tabLst>
            </a:pP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1946 Strike / Y6 / HASS / </a:t>
            </a: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Lesson 1 / </a:t>
            </a:r>
            <a:fld id="{7CADEEB9-7A5F-45A8-B40F-E77D5310D8B2}" type="slidenum">
              <a:rPr lang="en-AU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fld>
            <a:endParaRPr lang="en-AU" sz="1200" dirty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95259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64E406-0E7E-B6B3-3DA8-CB9BA5B13E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29E8468-8CD7-2882-A053-A1DA68E8D4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374854" cy="1325563"/>
          </a:xfrm>
        </p:spPr>
        <p:txBody>
          <a:bodyPr>
            <a:noAutofit/>
          </a:bodyPr>
          <a:lstStyle/>
          <a:p>
            <a:r>
              <a:rPr lang="en-AU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do we already know about the </a:t>
            </a:r>
            <a:br>
              <a:rPr lang="en-AU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AU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rights of Australians in the 20</a:t>
            </a:r>
            <a:r>
              <a:rPr lang="en-AU" sz="3000" baseline="30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AU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Century?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2698E3B-D977-BEDC-44DE-489C9E1716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714115"/>
            <a:ext cx="5181600" cy="4642080"/>
          </a:xfrm>
        </p:spPr>
        <p:txBody>
          <a:bodyPr>
            <a:normAutofit lnSpcReduction="10000"/>
          </a:bodyPr>
          <a:lstStyle/>
          <a:p>
            <a:r>
              <a:rPr lang="en-A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was Federation? </a:t>
            </a:r>
          </a:p>
          <a:p>
            <a:r>
              <a:rPr lang="en-A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When did it occur?</a:t>
            </a:r>
          </a:p>
          <a:p>
            <a:r>
              <a:rPr lang="en-A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was the Law which brought all the States together as a Federation? </a:t>
            </a:r>
          </a:p>
          <a:p>
            <a:r>
              <a:rPr lang="en-A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Were all Australians recognised as citizens equally under the Constitution? </a:t>
            </a:r>
          </a:p>
          <a:p>
            <a:r>
              <a:rPr lang="en-A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Where do we go to find out about what rights we have as citizens of Australia? </a:t>
            </a:r>
          </a:p>
          <a:p>
            <a:r>
              <a:rPr lang="en-A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Did all Australians get recognised as having the same rights under the Constitution? </a:t>
            </a:r>
          </a:p>
          <a:p>
            <a:endParaRPr lang="en-AU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FA8AD51-0DDB-86E9-1465-5386ADC78F5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9580" t="24222" r="18558"/>
          <a:stretch>
            <a:fillRect/>
          </a:stretch>
        </p:blipFill>
        <p:spPr>
          <a:xfrm flipH="1">
            <a:off x="11213054" y="6594438"/>
            <a:ext cx="978946" cy="27432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42F84A1-2833-4332-DCC5-D63D781A20AA}"/>
              </a:ext>
            </a:extLst>
          </p:cNvPr>
          <p:cNvSpPr/>
          <p:nvPr/>
        </p:nvSpPr>
        <p:spPr>
          <a:xfrm>
            <a:off x="0" y="6594438"/>
            <a:ext cx="11213054" cy="274320"/>
          </a:xfrm>
          <a:prstGeom prst="rect">
            <a:avLst/>
          </a:prstGeom>
          <a:solidFill>
            <a:srgbClr val="A6CA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43447E-FBC5-B800-60E5-4CA636E5F3FA}"/>
              </a:ext>
            </a:extLst>
          </p:cNvPr>
          <p:cNvSpPr txBox="1"/>
          <p:nvPr/>
        </p:nvSpPr>
        <p:spPr>
          <a:xfrm>
            <a:off x="839788" y="6594438"/>
            <a:ext cx="609420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  <a:tabLst>
                <a:tab pos="2865755" algn="ctr"/>
                <a:tab pos="5731510" algn="r"/>
              </a:tabLst>
            </a:pP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1946 Strike / Y6 / HASS / </a:t>
            </a: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Lesson 1 / </a:t>
            </a:r>
            <a:fld id="{7CADEEB9-7A5F-45A8-B40F-E77D5310D8B2}" type="slidenum">
              <a:rPr lang="en-AU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fld>
            <a:endParaRPr lang="en-AU" sz="1200" dirty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Content Placeholder 9" descr="Australia since Federation Defining Moments, 1901–present | 1.7 Making the  rule book — the Constitution | Australia's Defining Moments Digital  Classroom | National Museum of Australia">
            <a:extLst>
              <a:ext uri="{FF2B5EF4-FFF2-40B4-BE49-F238E27FC236}">
                <a16:creationId xmlns:a16="http://schemas.microsoft.com/office/drawing/2014/main" id="{92F3C6BD-A11F-057F-E958-A91C5AF5DF6C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98" t="9310" r="7887" b="19138"/>
          <a:stretch>
            <a:fillRect/>
          </a:stretch>
        </p:blipFill>
        <p:spPr bwMode="auto">
          <a:xfrm>
            <a:off x="6898556" y="779098"/>
            <a:ext cx="4314498" cy="5299804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6587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AF0C55-6A1B-8A56-AC20-919B0375F7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61C7A72-F43C-329A-DA24-5689FD2CE03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9580" t="24222" r="18558"/>
          <a:stretch>
            <a:fillRect/>
          </a:stretch>
        </p:blipFill>
        <p:spPr>
          <a:xfrm flipH="1">
            <a:off x="11213054" y="6594438"/>
            <a:ext cx="978946" cy="27432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DE3E813-3BBB-28AD-E6E5-17D305E4E57A}"/>
              </a:ext>
            </a:extLst>
          </p:cNvPr>
          <p:cNvSpPr/>
          <p:nvPr/>
        </p:nvSpPr>
        <p:spPr>
          <a:xfrm>
            <a:off x="0" y="6594438"/>
            <a:ext cx="11213054" cy="274320"/>
          </a:xfrm>
          <a:prstGeom prst="rect">
            <a:avLst/>
          </a:prstGeom>
          <a:solidFill>
            <a:srgbClr val="A6CA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222F7FB-477B-14BC-D972-5D3C1B7C6B54}"/>
              </a:ext>
            </a:extLst>
          </p:cNvPr>
          <p:cNvSpPr txBox="1"/>
          <p:nvPr/>
        </p:nvSpPr>
        <p:spPr>
          <a:xfrm>
            <a:off x="839788" y="6594438"/>
            <a:ext cx="609420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  <a:tabLst>
                <a:tab pos="2865755" algn="ctr"/>
                <a:tab pos="5731510" algn="r"/>
              </a:tabLst>
            </a:pP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1946 Strike / Y6 / HASS / </a:t>
            </a: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Lesson 1 / </a:t>
            </a:r>
            <a:fld id="{7CADEEB9-7A5F-45A8-B40F-E77D5310D8B2}" type="slidenum">
              <a:rPr lang="en-AU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fld>
            <a:endParaRPr lang="en-AU" sz="1200" dirty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1F6640B-84AD-07A5-0ACD-E3D7F70AC9F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 amt="82000"/>
          </a:blip>
          <a:srcRect l="3622" t="3219" r="4975" b="6161"/>
          <a:stretch>
            <a:fillRect/>
          </a:stretch>
        </p:blipFill>
        <p:spPr>
          <a:xfrm>
            <a:off x="1491927" y="882068"/>
            <a:ext cx="9129226" cy="5093864"/>
          </a:xfrm>
          <a:prstGeom prst="rect">
            <a:avLst/>
          </a:prstGeom>
          <a:ln w="127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6768355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C55613-2CAB-FC2F-C75F-FA832786FE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1B0A4F9-121E-C6A0-9383-CCDA7B4909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990805" y="4881753"/>
            <a:ext cx="8744917" cy="1325563"/>
          </a:xfrm>
        </p:spPr>
        <p:txBody>
          <a:bodyPr>
            <a:noAutofit/>
          </a:bodyPr>
          <a:lstStyle/>
          <a:p>
            <a:r>
              <a:rPr lang="en-A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can you see about the people involved in making the Constitution? </a:t>
            </a:r>
          </a:p>
          <a:p>
            <a:r>
              <a:rPr lang="en-A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might be different about it if other people were involved </a:t>
            </a:r>
            <a:br>
              <a:rPr lang="en-A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A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en-A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e.g</a:t>
            </a:r>
            <a:r>
              <a:rPr lang="en-A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women and Aboriginal and Torres Strait Islander people)?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2C0D3A8-EB31-A5B9-44D8-60FBF433ACC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9580" t="24222" r="18558"/>
          <a:stretch>
            <a:fillRect/>
          </a:stretch>
        </p:blipFill>
        <p:spPr>
          <a:xfrm flipH="1">
            <a:off x="11213054" y="6594438"/>
            <a:ext cx="978946" cy="27432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9F9DC2D3-2C94-9094-C6AC-0C43BEC16449}"/>
              </a:ext>
            </a:extLst>
          </p:cNvPr>
          <p:cNvSpPr/>
          <p:nvPr/>
        </p:nvSpPr>
        <p:spPr>
          <a:xfrm>
            <a:off x="0" y="6594438"/>
            <a:ext cx="11213054" cy="274320"/>
          </a:xfrm>
          <a:prstGeom prst="rect">
            <a:avLst/>
          </a:prstGeom>
          <a:solidFill>
            <a:srgbClr val="A6CA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4ECD0AF-5202-90A1-775F-26A51CEC7E88}"/>
              </a:ext>
            </a:extLst>
          </p:cNvPr>
          <p:cNvSpPr txBox="1"/>
          <p:nvPr/>
        </p:nvSpPr>
        <p:spPr>
          <a:xfrm>
            <a:off x="839788" y="6594438"/>
            <a:ext cx="609420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  <a:tabLst>
                <a:tab pos="2865755" algn="ctr"/>
                <a:tab pos="5731510" algn="r"/>
              </a:tabLst>
            </a:pP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1946 Strike / Y6 / HASS / </a:t>
            </a: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Lesson 1 / </a:t>
            </a:r>
            <a:fld id="{7CADEEB9-7A5F-45A8-B40F-E77D5310D8B2}" type="slidenum">
              <a:rPr lang="en-AU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fld>
            <a:endParaRPr lang="en-AU" sz="1200" dirty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2" descr="Is the Constitution still relevant today? | Constitution Education Fund  Australia">
            <a:extLst>
              <a:ext uri="{FF2B5EF4-FFF2-40B4-BE49-F238E27FC236}">
                <a16:creationId xmlns:a16="http://schemas.microsoft.com/office/drawing/2014/main" id="{F4FE9985-705B-2A3E-CFD2-AAE4CBF06F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9791" y="648223"/>
            <a:ext cx="7072418" cy="3960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72600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F0E33D-6586-512B-DABB-138B6A82EE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19E9645-4511-4D82-CE1C-3D526232858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376849" y="5417835"/>
            <a:ext cx="7531082" cy="927965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are the six Big Ideas that are baked into our </a:t>
            </a:r>
            <a:br>
              <a:rPr lang="en-US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Australian Constitution?</a:t>
            </a:r>
          </a:p>
          <a:p>
            <a:endParaRPr lang="en-AU" sz="3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EB1A772-4C2B-6369-65E2-181620B8F87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9580" t="24222" r="18558"/>
          <a:stretch>
            <a:fillRect/>
          </a:stretch>
        </p:blipFill>
        <p:spPr>
          <a:xfrm flipH="1">
            <a:off x="11213054" y="6594438"/>
            <a:ext cx="978946" cy="27432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067DBDE7-2F82-E1A2-1CF0-298002F4261F}"/>
              </a:ext>
            </a:extLst>
          </p:cNvPr>
          <p:cNvSpPr/>
          <p:nvPr/>
        </p:nvSpPr>
        <p:spPr>
          <a:xfrm>
            <a:off x="0" y="6594438"/>
            <a:ext cx="11213054" cy="274320"/>
          </a:xfrm>
          <a:prstGeom prst="rect">
            <a:avLst/>
          </a:prstGeom>
          <a:solidFill>
            <a:srgbClr val="A6CA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1DBFF6D-1685-7F46-8539-EBA7D1BCF45A}"/>
              </a:ext>
            </a:extLst>
          </p:cNvPr>
          <p:cNvSpPr txBox="1"/>
          <p:nvPr/>
        </p:nvSpPr>
        <p:spPr>
          <a:xfrm>
            <a:off x="839788" y="6594438"/>
            <a:ext cx="609420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  <a:tabLst>
                <a:tab pos="2865755" algn="ctr"/>
                <a:tab pos="5731510" algn="r"/>
              </a:tabLst>
            </a:pP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1946 Strike / Y6 / HASS / </a:t>
            </a: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Lesson 1 / </a:t>
            </a:r>
            <a:fld id="{7CADEEB9-7A5F-45A8-B40F-E77D5310D8B2}" type="slidenum">
              <a:rPr lang="en-AU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5</a:t>
            </a:fld>
            <a:endParaRPr lang="en-AU" sz="1200" dirty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Online Media 3" title="The Journey: How Australia Came To Be">
            <a:hlinkClick r:id="" action="ppaction://media"/>
            <a:extLst>
              <a:ext uri="{FF2B5EF4-FFF2-40B4-BE49-F238E27FC236}">
                <a16:creationId xmlns:a16="http://schemas.microsoft.com/office/drawing/2014/main" id="{20DC673F-9558-E4BA-D48E-964285A46AAB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2458887" y="679619"/>
            <a:ext cx="7121339" cy="4023556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203499B1-AFED-2FFB-C2F7-D773EE19B530}"/>
              </a:ext>
            </a:extLst>
          </p:cNvPr>
          <p:cNvSpPr txBox="1"/>
          <p:nvPr/>
        </p:nvSpPr>
        <p:spPr>
          <a:xfrm>
            <a:off x="3716608" y="4799866"/>
            <a:ext cx="475878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AU" sz="1800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6"/>
              </a:rPr>
              <a:t>http://www.australianconstitutioncentre.org.au/</a:t>
            </a:r>
            <a:endParaRPr lang="en-A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 (Body CS)"/>
            </a:endParaRPr>
          </a:p>
        </p:txBody>
      </p:sp>
    </p:spTree>
    <p:extLst>
      <p:ext uri="{BB962C8B-B14F-4D97-AF65-F5344CB8AC3E}">
        <p14:creationId xmlns:p14="http://schemas.microsoft.com/office/powerpoint/2010/main" val="3809606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16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22AD0C-FE64-E3D0-5937-9587CCF931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6A38403-09A6-E6CE-C9E7-F55B2CFBA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4256" y="504484"/>
            <a:ext cx="6197301" cy="1325563"/>
          </a:xfrm>
        </p:spPr>
        <p:txBody>
          <a:bodyPr>
            <a:normAutofit/>
          </a:bodyPr>
          <a:lstStyle/>
          <a:p>
            <a:r>
              <a:rPr lang="en-AU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Australian Constitution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93299C3-4098-3BD7-C9B4-E884A19681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44256" y="1711436"/>
            <a:ext cx="5933574" cy="4642080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ü"/>
            </a:pPr>
            <a:r>
              <a:rPr lang="en-US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Democracy – everyone has an equal say </a:t>
            </a:r>
            <a:br>
              <a:rPr lang="en-US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(by vote)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ü"/>
            </a:pPr>
            <a:r>
              <a:rPr lang="en-US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Rule of Law - everyone gets equal treatment under the law 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ü"/>
            </a:pPr>
            <a:r>
              <a:rPr lang="en-US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Separation of Powers – </a:t>
            </a:r>
            <a:br>
              <a:rPr lang="en-US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between Parliament </a:t>
            </a:r>
            <a:br>
              <a:rPr lang="en-US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&amp; Courts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ü"/>
            </a:pPr>
            <a:r>
              <a:rPr lang="en-US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Federalism – all States are one country (Federation)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ü"/>
            </a:pPr>
            <a:r>
              <a:rPr lang="en-US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Nationhood – a capital, a flag, an anthem…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ü"/>
            </a:pPr>
            <a:r>
              <a:rPr lang="en-US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Rights – the rights of citizens to be protected</a:t>
            </a:r>
          </a:p>
          <a:p>
            <a:endParaRPr lang="en-AU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DCAACDF-0078-FAA8-E172-8A84E61241D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9580" t="24222" r="18558"/>
          <a:stretch>
            <a:fillRect/>
          </a:stretch>
        </p:blipFill>
        <p:spPr>
          <a:xfrm flipH="1">
            <a:off x="11213054" y="6594438"/>
            <a:ext cx="978946" cy="27432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F3CA4E0-85CF-178C-5EBE-1D38BD2C69FF}"/>
              </a:ext>
            </a:extLst>
          </p:cNvPr>
          <p:cNvSpPr/>
          <p:nvPr/>
        </p:nvSpPr>
        <p:spPr>
          <a:xfrm>
            <a:off x="0" y="6594438"/>
            <a:ext cx="11213054" cy="274320"/>
          </a:xfrm>
          <a:prstGeom prst="rect">
            <a:avLst/>
          </a:prstGeom>
          <a:solidFill>
            <a:srgbClr val="A6CA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3234BF8-7F8B-38E5-9426-D6499BC6D0D1}"/>
              </a:ext>
            </a:extLst>
          </p:cNvPr>
          <p:cNvSpPr txBox="1"/>
          <p:nvPr/>
        </p:nvSpPr>
        <p:spPr>
          <a:xfrm>
            <a:off x="839788" y="6594438"/>
            <a:ext cx="609420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  <a:tabLst>
                <a:tab pos="2865755" algn="ctr"/>
                <a:tab pos="5731510" algn="r"/>
              </a:tabLst>
            </a:pP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1946 Strike / Y6 / HASS / </a:t>
            </a: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Lesson 1 / </a:t>
            </a:r>
            <a:fld id="{7CADEEB9-7A5F-45A8-B40F-E77D5310D8B2}" type="slidenum">
              <a:rPr lang="en-AU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6</a:t>
            </a:fld>
            <a:endParaRPr lang="en-AU" sz="1200" dirty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85E30A-851D-F180-667C-4391ED187B92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50000"/>
          </a:blip>
          <a:srcRect l="5918" r="6015"/>
          <a:stretch>
            <a:fillRect/>
          </a:stretch>
        </p:blipFill>
        <p:spPr>
          <a:xfrm>
            <a:off x="7465513" y="1867625"/>
            <a:ext cx="3571497" cy="2703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0484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71AFF6-B9C1-AB61-0359-E55182B2EC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A3F45ED-8740-BC3E-E2FA-DB7D9248AFE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9580" t="24222" r="18558"/>
          <a:stretch>
            <a:fillRect/>
          </a:stretch>
        </p:blipFill>
        <p:spPr>
          <a:xfrm flipH="1">
            <a:off x="11213054" y="6594438"/>
            <a:ext cx="978946" cy="27432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05EA74B8-91F1-DC61-C4E1-64D3AF093A37}"/>
              </a:ext>
            </a:extLst>
          </p:cNvPr>
          <p:cNvSpPr/>
          <p:nvPr/>
        </p:nvSpPr>
        <p:spPr>
          <a:xfrm>
            <a:off x="0" y="6594438"/>
            <a:ext cx="11213054" cy="274320"/>
          </a:xfrm>
          <a:prstGeom prst="rect">
            <a:avLst/>
          </a:prstGeom>
          <a:solidFill>
            <a:srgbClr val="A6CA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24D52F6-91E2-5FA2-0450-95CDC06B93FB}"/>
              </a:ext>
            </a:extLst>
          </p:cNvPr>
          <p:cNvSpPr txBox="1"/>
          <p:nvPr/>
        </p:nvSpPr>
        <p:spPr>
          <a:xfrm>
            <a:off x="839788" y="6594438"/>
            <a:ext cx="609420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  <a:tabLst>
                <a:tab pos="2865755" algn="ctr"/>
                <a:tab pos="5731510" algn="r"/>
              </a:tabLst>
            </a:pP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1946 Strike / Y6 / HASS / </a:t>
            </a: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Lesson 1 / </a:t>
            </a:r>
            <a:fld id="{7CADEEB9-7A5F-45A8-B40F-E77D5310D8B2}" type="slidenum">
              <a:rPr lang="en-AU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7</a:t>
            </a:fld>
            <a:endParaRPr lang="en-AU" sz="1200" dirty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23231F6-C18C-0019-4D5D-B4587D77E6E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 amt="82000"/>
          </a:blip>
          <a:srcRect l="3622" t="3219" r="4975" b="6161"/>
          <a:stretch>
            <a:fillRect/>
          </a:stretch>
        </p:blipFill>
        <p:spPr>
          <a:xfrm>
            <a:off x="1491927" y="882068"/>
            <a:ext cx="9129226" cy="5093864"/>
          </a:xfrm>
          <a:prstGeom prst="rect">
            <a:avLst/>
          </a:prstGeom>
          <a:ln w="127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3999444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3AC109-C095-2E5D-0EBC-4FBF190B7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161A7D6-32FF-312A-4953-EFF6A15194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7876" y="526151"/>
            <a:ext cx="6197301" cy="1325563"/>
          </a:xfrm>
        </p:spPr>
        <p:txBody>
          <a:bodyPr>
            <a:normAutofit/>
          </a:bodyPr>
          <a:lstStyle/>
          <a:p>
            <a:pPr algn="ctr"/>
            <a:r>
              <a:rPr lang="en-AU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Constitution </a:t>
            </a:r>
            <a:r>
              <a:rPr lang="en-AU" sz="28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(section 127)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FD0A3F3-AB17-7A9F-5182-80A3F1553A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668150"/>
            <a:ext cx="9985744" cy="1325563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AU" sz="2400" i="1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'In reckoning the numbers of the people of the Commonwealth, </a:t>
            </a:r>
            <a:br>
              <a:rPr lang="en-AU" sz="2400" i="1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AU" sz="2400" i="1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or of a State or other part of the Commonwealth, </a:t>
            </a:r>
            <a:br>
              <a:rPr lang="en-AU" sz="2400" i="1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AU" sz="2400" b="1" i="1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aboriginal natives shall not be counted</a:t>
            </a:r>
            <a:r>
              <a:rPr lang="en-AU" sz="2400" i="1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en-AU" sz="2400" i="1" dirty="0">
                <a:latin typeface="Calibri" panose="020F0502020204030204" pitchFamily="34" charset="0"/>
                <a:ea typeface="Calibri" panose="020F0502020204030204" pitchFamily="34" charset="0"/>
                <a:cs typeface="Times New Roman (Body CS)"/>
              </a:rPr>
              <a:t>’</a:t>
            </a:r>
            <a:endParaRPr lang="en-AU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89E66D4-A9A4-B351-5770-2AA64575228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9580" t="24222" r="18558"/>
          <a:stretch>
            <a:fillRect/>
          </a:stretch>
        </p:blipFill>
        <p:spPr>
          <a:xfrm flipH="1">
            <a:off x="11213054" y="6594438"/>
            <a:ext cx="978946" cy="27432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2EB9B36-FC90-81C7-D9CD-AFC23C7433ED}"/>
              </a:ext>
            </a:extLst>
          </p:cNvPr>
          <p:cNvSpPr/>
          <p:nvPr/>
        </p:nvSpPr>
        <p:spPr>
          <a:xfrm>
            <a:off x="0" y="6594438"/>
            <a:ext cx="11213054" cy="274320"/>
          </a:xfrm>
          <a:prstGeom prst="rect">
            <a:avLst/>
          </a:prstGeom>
          <a:solidFill>
            <a:srgbClr val="A6CA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577C69B-CCC4-80EE-3E65-DC46CC8098CD}"/>
              </a:ext>
            </a:extLst>
          </p:cNvPr>
          <p:cNvSpPr txBox="1"/>
          <p:nvPr/>
        </p:nvSpPr>
        <p:spPr>
          <a:xfrm>
            <a:off x="839788" y="6594438"/>
            <a:ext cx="609420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  <a:tabLst>
                <a:tab pos="2865755" algn="ctr"/>
                <a:tab pos="5731510" algn="r"/>
              </a:tabLst>
            </a:pP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1946 Strike / Y6 / HASS / </a:t>
            </a: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Lesson 1 / </a:t>
            </a:r>
            <a:fld id="{7CADEEB9-7A5F-45A8-B40F-E77D5310D8B2}" type="slidenum">
              <a:rPr lang="en-AU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8</a:t>
            </a:fld>
            <a:endParaRPr lang="en-AU" sz="1200" dirty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Content Placeholder 9" descr="Australia since Federation Defining Moments, 1901–present | 1.7 Making the  rule book — the Constitution | Australia's Defining Moments Digital  Classroom | National Museum of Australia">
            <a:extLst>
              <a:ext uri="{FF2B5EF4-FFF2-40B4-BE49-F238E27FC236}">
                <a16:creationId xmlns:a16="http://schemas.microsoft.com/office/drawing/2014/main" id="{CDA98B9C-A8CB-9A41-9825-587B01DAA22E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7" t="3989" r="637" b="21838"/>
          <a:stretch>
            <a:fillRect/>
          </a:stretch>
        </p:blipFill>
        <p:spPr bwMode="auto">
          <a:xfrm>
            <a:off x="2161054" y="3314355"/>
            <a:ext cx="2293985" cy="2800866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FCDEBD2-6511-1D6E-B80C-7AB56FA23593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 amt="82000"/>
          </a:blip>
          <a:srcRect l="3622" t="3219" r="4975" b="6161"/>
          <a:stretch>
            <a:fillRect/>
          </a:stretch>
        </p:blipFill>
        <p:spPr>
          <a:xfrm>
            <a:off x="4770359" y="3314355"/>
            <a:ext cx="5019714" cy="2800866"/>
          </a:xfrm>
          <a:prstGeom prst="rect">
            <a:avLst/>
          </a:prstGeom>
          <a:ln w="127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4154287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FA0C92FB6671B4A96BC31FEE5FCE1C9" ma:contentTypeVersion="16" ma:contentTypeDescription="Create a new document." ma:contentTypeScope="" ma:versionID="dac691ba770f02cbb49eeea15257a290">
  <xsd:schema xmlns:xsd="http://www.w3.org/2001/XMLSchema" xmlns:xs="http://www.w3.org/2001/XMLSchema" xmlns:p="http://schemas.microsoft.com/office/2006/metadata/properties" xmlns:ns2="d1419753-828b-47b9-a352-52c09f47d7c5" xmlns:ns3="7c55944e-ea0e-4133-9181-56fb97fec08b" targetNamespace="http://schemas.microsoft.com/office/2006/metadata/properties" ma:root="true" ma:fieldsID="c8fcbe2de77b4fa0d3d73e67009f3663" ns2:_="" ns3:_="">
    <xsd:import namespace="d1419753-828b-47b9-a352-52c09f47d7c5"/>
    <xsd:import namespace="7c55944e-ea0e-4133-9181-56fb97fec08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419753-828b-47b9-a352-52c09f47d7c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c15d0671-6458-4e2a-ab8b-bc501bf39a9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55944e-ea0e-4133-9181-56fb97fec08b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742eec1b-3c2d-4349-bd5f-781bbdf721db}" ma:internalName="TaxCatchAll" ma:showField="CatchAllData" ma:web="7c55944e-ea0e-4133-9181-56fb97fec08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c55944e-ea0e-4133-9181-56fb97fec08b" xsi:nil="true"/>
    <lcf76f155ced4ddcb4097134ff3c332f xmlns="d1419753-828b-47b9-a352-52c09f47d7c5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E8B5B58-EF3B-4D2B-8984-645301F6FDAF}"/>
</file>

<file path=customXml/itemProps2.xml><?xml version="1.0" encoding="utf-8"?>
<ds:datastoreItem xmlns:ds="http://schemas.openxmlformats.org/officeDocument/2006/customXml" ds:itemID="{DEBC831D-EA5C-4121-8D6B-1746DD4A2FC1}"/>
</file>

<file path=customXml/itemProps3.xml><?xml version="1.0" encoding="utf-8"?>
<ds:datastoreItem xmlns:ds="http://schemas.openxmlformats.org/officeDocument/2006/customXml" ds:itemID="{405471A5-8BA9-4D75-B130-151DE3A642BB}"/>
</file>

<file path=docProps/app.xml><?xml version="1.0" encoding="utf-8"?>
<Properties xmlns="http://schemas.openxmlformats.org/officeDocument/2006/extended-properties" xmlns:vt="http://schemas.openxmlformats.org/officeDocument/2006/docPropsVTypes">
  <TotalTime>191</TotalTime>
  <Words>833</Words>
  <Application>Microsoft Office PowerPoint</Application>
  <PresentationFormat>Widescreen</PresentationFormat>
  <Paragraphs>73</Paragraphs>
  <Slides>8</Slides>
  <Notes>7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Aptos</vt:lpstr>
      <vt:lpstr>Aptos Display</vt:lpstr>
      <vt:lpstr>Arial</vt:lpstr>
      <vt:lpstr>Calibri</vt:lpstr>
      <vt:lpstr>Wingdings</vt:lpstr>
      <vt:lpstr>Office Theme</vt:lpstr>
      <vt:lpstr>Lesson 1</vt:lpstr>
      <vt:lpstr>What do we already know about the  rights of Australians in the 20th Century?</vt:lpstr>
      <vt:lpstr>PowerPoint Presentation</vt:lpstr>
      <vt:lpstr>PowerPoint Presentation</vt:lpstr>
      <vt:lpstr>PowerPoint Presentation</vt:lpstr>
      <vt:lpstr>Australian Constitution</vt:lpstr>
      <vt:lpstr>PowerPoint Presentation</vt:lpstr>
      <vt:lpstr>Constitution (section 127)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Jilalga Murray</dc:creator>
  <cp:lastModifiedBy>Jilalga Murray</cp:lastModifiedBy>
  <cp:revision>7</cp:revision>
  <dcterms:created xsi:type="dcterms:W3CDTF">2026-03-28T03:09:55Z</dcterms:created>
  <dcterms:modified xsi:type="dcterms:W3CDTF">2026-03-30T08:48:56Z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0x010100CFA0C92FB6671B4A96BC31FEE5FCE1C9</vt:lpwstr>
  </property>
</Properties>
</file>